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6858000" cx="9144000"/>
  <p:notesSz cx="6797675" cy="9926625"/>
  <p:embeddedFontLst>
    <p:embeddedFont>
      <p:font typeface="Arial Black"/>
      <p:regular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ArialBlack-regular.fntdata"/><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51275" y="9428162"/>
            <a:ext cx="2944812" cy="496887"/>
          </a:xfrm>
          <a:prstGeom prst="rect">
            <a:avLst/>
          </a:prstGeom>
          <a:noFill/>
          <a:ln>
            <a:noFill/>
          </a:ln>
        </p:spPr>
        <p:txBody>
          <a:bodyPr anchorCtr="0" anchor="b" bIns="47825" lIns="95650" spcFirstLastPara="1" rIns="95650" wrap="square" tIns="47825">
            <a:noAutofit/>
          </a:bodyPr>
          <a:lstStyle/>
          <a:p>
            <a:pPr indent="0" lvl="0" marL="0" marR="0" rtl="0" algn="l">
              <a:lnSpc>
                <a:spcPct val="100000"/>
              </a:lnSpc>
              <a:spcBef>
                <a:spcPts val="0"/>
              </a:spcBef>
              <a:spcAft>
                <a:spcPts val="0"/>
              </a:spcAft>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
        <p:nvSpPr>
          <p:cNvPr id="4" name="Google Shape;4;n"/>
          <p:cNvSpPr txBox="1"/>
          <p:nvPr>
            <p:ph idx="2" type="hdr"/>
          </p:nvPr>
        </p:nvSpPr>
        <p:spPr>
          <a:xfrm>
            <a:off x="0" y="0"/>
            <a:ext cx="2944812" cy="496887"/>
          </a:xfrm>
          <a:prstGeom prst="rect">
            <a:avLst/>
          </a:prstGeom>
          <a:noFill/>
          <a:ln>
            <a:noFill/>
          </a:ln>
        </p:spPr>
        <p:txBody>
          <a:bodyPr anchorCtr="0" anchor="t" bIns="47825" lIns="95650" spcFirstLastPara="1" rIns="95650" wrap="square" tIns="47825">
            <a:noAutofit/>
          </a:bodyPr>
          <a:lstStyle>
            <a:lvl1pPr lvl="0" marR="0" rtl="0" algn="l">
              <a:lnSpc>
                <a:spcPct val="100000"/>
              </a:lnSpc>
              <a:spcBef>
                <a:spcPts val="0"/>
              </a:spcBef>
              <a:spcAft>
                <a:spcPts val="0"/>
              </a:spcAft>
              <a:buSzPts val="1400"/>
              <a:buNone/>
              <a:defRPr b="0" i="0" sz="1200" u="non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txBox="1"/>
          <p:nvPr>
            <p:ph idx="10" type="dt"/>
          </p:nvPr>
        </p:nvSpPr>
        <p:spPr>
          <a:xfrm>
            <a:off x="3851275" y="0"/>
            <a:ext cx="2944812" cy="496887"/>
          </a:xfrm>
          <a:prstGeom prst="rect">
            <a:avLst/>
          </a:prstGeom>
          <a:noFill/>
          <a:ln>
            <a:noFill/>
          </a:ln>
        </p:spPr>
        <p:txBody>
          <a:bodyPr anchorCtr="0" anchor="t" bIns="47825" lIns="95650" spcFirstLastPara="1" rIns="95650" wrap="square" tIns="47825">
            <a:noAutofit/>
          </a:bodyPr>
          <a:lstStyle>
            <a:lvl1pPr lvl="0" marR="0" rtl="0" algn="r">
              <a:lnSpc>
                <a:spcPct val="100000"/>
              </a:lnSpc>
              <a:spcBef>
                <a:spcPts val="0"/>
              </a:spcBef>
              <a:spcAft>
                <a:spcPts val="0"/>
              </a:spcAft>
              <a:buSzPts val="1400"/>
              <a:buNone/>
              <a:defRPr b="0" i="0" sz="1200" u="non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6" name="Google Shape;6;n"/>
          <p:cNvSpPr/>
          <p:nvPr>
            <p:ph idx="3"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 name="Google Shape;7;n"/>
          <p:cNvSpPr txBox="1"/>
          <p:nvPr>
            <p:ph idx="1" type="body"/>
          </p:nvPr>
        </p:nvSpPr>
        <p:spPr>
          <a:xfrm>
            <a:off x="681037" y="4714875"/>
            <a:ext cx="5435600" cy="4467225"/>
          </a:xfrm>
          <a:prstGeom prst="rect">
            <a:avLst/>
          </a:prstGeom>
          <a:noFill/>
          <a:ln>
            <a:noFill/>
          </a:ln>
        </p:spPr>
        <p:txBody>
          <a:bodyPr anchorCtr="0" anchor="t" bIns="47825" lIns="95650" spcFirstLastPara="1" rIns="95650" wrap="square" tIns="478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ph idx="11" type="ftr"/>
          </p:nvPr>
        </p:nvSpPr>
        <p:spPr>
          <a:xfrm>
            <a:off x="0" y="9428162"/>
            <a:ext cx="2944812" cy="496887"/>
          </a:xfrm>
          <a:prstGeom prst="rect">
            <a:avLst/>
          </a:prstGeom>
          <a:noFill/>
          <a:ln>
            <a:noFill/>
          </a:ln>
        </p:spPr>
        <p:txBody>
          <a:bodyPr anchorCtr="0" anchor="b" bIns="47825" lIns="95650" spcFirstLastPara="1" rIns="95650" wrap="square" tIns="47825">
            <a:noAutofit/>
          </a:bodyPr>
          <a:lstStyle>
            <a:lvl1pPr lvl="0" marR="0" rtl="0" algn="l">
              <a:lnSpc>
                <a:spcPct val="100000"/>
              </a:lnSpc>
              <a:spcBef>
                <a:spcPts val="0"/>
              </a:spcBef>
              <a:spcAft>
                <a:spcPts val="0"/>
              </a:spcAft>
              <a:buSzPts val="1400"/>
              <a:buNone/>
              <a:defRPr b="0" i="0" sz="1200" u="non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9" name="Google Shape;9;n"/>
          <p:cNvSpPr txBox="1"/>
          <p:nvPr>
            <p:ph idx="4" type="sldNum"/>
          </p:nvPr>
        </p:nvSpPr>
        <p:spPr>
          <a:xfrm>
            <a:off x="3851275" y="9428162"/>
            <a:ext cx="2944812" cy="496887"/>
          </a:xfrm>
          <a:prstGeom prst="rect">
            <a:avLst/>
          </a:prstGeom>
          <a:noFill/>
          <a:ln>
            <a:noFill/>
          </a:ln>
        </p:spPr>
        <p:txBody>
          <a:bodyPr anchorCtr="0" anchor="b" bIns="47825" lIns="95650" spcFirstLastPara="1" rIns="95650" wrap="square" tIns="4782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09" name="Google Shape;109;p10: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16" name="Google Shape;116;p11: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22" name="Google Shape;122;p12: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3: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28" name="Google Shape;128;p13: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4: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34" name="Google Shape;134;p14: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5: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41" name="Google Shape;141;p15: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6: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47" name="Google Shape;147;p16: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7: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53" name="Google Shape;153;p17: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8: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59" name="Google Shape;159;p18: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9: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65" name="Google Shape;165;p19: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2" name="Google Shape;62;p2: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0: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71" name="Google Shape;171;p20: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1: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77" name="Google Shape;177;p21: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2: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83" name="Google Shape;183;p22: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245" name="Google Shape;245;p23: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315" name="Google Shape;315;p24: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321" name="Google Shape;321;p25: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6: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326" name="Google Shape;326;p26: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7: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332" name="Google Shape;332;p27: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8: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338" name="Google Shape;338;p28: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9: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380" name="Google Shape;380;p29: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8" name="Google Shape;68;p3: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0: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15" name="Google Shape;415;p30: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1: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21" name="Google Shape;421;p31: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2: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27" name="Google Shape;427;p32: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3: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63" name="Google Shape;463;p33: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4: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70" name="Google Shape;470;p34: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5: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76" name="Google Shape;476;p35: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6: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82" name="Google Shape;482;p36: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7: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88" name="Google Shape;488;p37: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8: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494" name="Google Shape;494;p38: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9: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00" name="Google Shape;500;p39: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0: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06" name="Google Shape;506;p40: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41: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12" name="Google Shape;512;p41: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2: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18" name="Google Shape;518;p42: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3: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24" name="Google Shape;524;p43: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4: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30" name="Google Shape;530;p44: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5: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36" name="Google Shape;536;p45: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46: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42" name="Google Shape;542;p46: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7: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48" name="Google Shape;548;p47: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8: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54" name="Google Shape;554;p48: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9: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60" name="Google Shape;560;p49: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80" name="Google Shape;80;p5: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50: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66" name="Google Shape;566;p50: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51: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72" name="Google Shape;572;p51: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2: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78" name="Google Shape;578;p52: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3: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84" name="Google Shape;584;p53: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54: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90" name="Google Shape;590;p54: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55: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596" name="Google Shape;596;p55: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56: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02" name="Google Shape;602;p56: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7: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08" name="Google Shape;608;p57: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58: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14" name="Google Shape;614;p58: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9: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20" name="Google Shape;620;p59: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86" name="Google Shape;86;p6: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60: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26" name="Google Shape;626;p60: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61: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32" name="Google Shape;632;p61: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62: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52" name="Google Shape;652;p62: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63: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70" name="Google Shape;670;p63: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64: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76" name="Google Shape;676;p64: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65: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682" name="Google Shape;682;p65: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92" name="Google Shape;92;p7: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98" name="Google Shape;98;p8: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1037" y="4714875"/>
            <a:ext cx="5435600" cy="4467225"/>
          </a:xfrm>
          <a:prstGeom prst="rect">
            <a:avLst/>
          </a:prstGeom>
        </p:spPr>
        <p:txBody>
          <a:bodyPr anchorCtr="0" anchor="t" bIns="47825" lIns="95650" spcFirstLastPara="1" rIns="95650" wrap="square" tIns="47825">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917575" y="744537"/>
            <a:ext cx="4964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34" name="Shape 34"/>
        <p:cNvGrpSpPr/>
        <p:nvPr/>
      </p:nvGrpSpPr>
      <p:grpSpPr>
        <a:xfrm>
          <a:off x="0" y="0"/>
          <a:ext cx="0" cy="0"/>
          <a:chOff x="0" y="0"/>
          <a:chExt cx="0" cy="0"/>
        </a:xfrm>
      </p:grpSpPr>
      <p:sp>
        <p:nvSpPr>
          <p:cNvPr id="35" name="Google Shape;35;p2"/>
          <p:cNvSpPr txBox="1"/>
          <p:nvPr>
            <p:ph type="ctrTitle"/>
          </p:nvPr>
        </p:nvSpPr>
        <p:spPr>
          <a:xfrm>
            <a:off x="685800" y="2130425"/>
            <a:ext cx="7772400" cy="14700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6" name="Google Shape;36;p2"/>
          <p:cNvSpPr txBox="1"/>
          <p:nvPr>
            <p:ph idx="1" type="subTitle"/>
          </p:nvPr>
        </p:nvSpPr>
        <p:spPr>
          <a:xfrm>
            <a:off x="1371600" y="3886200"/>
            <a:ext cx="6400800" cy="1752600"/>
          </a:xfrm>
          <a:prstGeom prst="rect">
            <a:avLst/>
          </a:prstGeom>
          <a:noFill/>
          <a:ln>
            <a:noFill/>
          </a:ln>
        </p:spPr>
        <p:txBody>
          <a:bodyPr anchorCtr="0" anchor="t" bIns="45700" lIns="91400" spcFirstLastPara="1" rIns="91400" wrap="square" tIns="4570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Clr>
                <a:srgbClr val="FFFFFF"/>
              </a:buClr>
              <a:buSzPts val="1800"/>
              <a:buChar char="»"/>
              <a:defRPr/>
            </a:lvl5pPr>
            <a:lvl6pPr lvl="5" algn="l">
              <a:lnSpc>
                <a:spcPct val="100000"/>
              </a:lnSpc>
              <a:spcBef>
                <a:spcPts val="360"/>
              </a:spcBef>
              <a:spcAft>
                <a:spcPts val="0"/>
              </a:spcAft>
              <a:buClr>
                <a:srgbClr val="FFFFFF"/>
              </a:buClr>
              <a:buSzPts val="1800"/>
              <a:buChar char="»"/>
              <a:defRPr/>
            </a:lvl6pPr>
            <a:lvl7pPr lvl="6" algn="l">
              <a:lnSpc>
                <a:spcPct val="100000"/>
              </a:lnSpc>
              <a:spcBef>
                <a:spcPts val="360"/>
              </a:spcBef>
              <a:spcAft>
                <a:spcPts val="0"/>
              </a:spcAft>
              <a:buClr>
                <a:srgbClr val="FFFFFF"/>
              </a:buClr>
              <a:buSzPts val="1800"/>
              <a:buChar char="»"/>
              <a:defRPr/>
            </a:lvl7pPr>
            <a:lvl8pPr lvl="7" algn="l">
              <a:lnSpc>
                <a:spcPct val="100000"/>
              </a:lnSpc>
              <a:spcBef>
                <a:spcPts val="360"/>
              </a:spcBef>
              <a:spcAft>
                <a:spcPts val="0"/>
              </a:spcAft>
              <a:buClr>
                <a:srgbClr val="FFFFFF"/>
              </a:buClr>
              <a:buSzPts val="1800"/>
              <a:buChar char="»"/>
              <a:defRPr/>
            </a:lvl8pPr>
            <a:lvl9pPr lvl="8" algn="l">
              <a:lnSpc>
                <a:spcPct val="100000"/>
              </a:lnSpc>
              <a:spcBef>
                <a:spcPts val="360"/>
              </a:spcBef>
              <a:spcAft>
                <a:spcPts val="0"/>
              </a:spcAft>
              <a:buClr>
                <a:srgbClr val="FFFFFF"/>
              </a:buClr>
              <a:buSzPts val="1800"/>
              <a:buChar char="»"/>
              <a:defRPr/>
            </a:lvl9pPr>
          </a:lstStyle>
          <a:p/>
        </p:txBody>
      </p:sp>
      <p:sp>
        <p:nvSpPr>
          <p:cNvPr id="37" name="Google Shape;37;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8" name="Google Shape;38;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9" name="Google Shape;39;p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40" name="Shape 40"/>
        <p:cNvGrpSpPr/>
        <p:nvPr/>
      </p:nvGrpSpPr>
      <p:grpSpPr>
        <a:xfrm>
          <a:off x="0" y="0"/>
          <a:ext cx="0" cy="0"/>
          <a:chOff x="0" y="0"/>
          <a:chExt cx="0" cy="0"/>
        </a:xfrm>
      </p:grpSpPr>
      <p:sp>
        <p:nvSpPr>
          <p:cNvPr id="41" name="Google Shape;41;p3"/>
          <p:cNvSpPr txBox="1"/>
          <p:nvPr>
            <p:ph type="title"/>
          </p:nvPr>
        </p:nvSpPr>
        <p:spPr>
          <a:xfrm>
            <a:off x="196850" y="609600"/>
            <a:ext cx="8728075" cy="5334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p3"/>
          <p:cNvSpPr txBox="1"/>
          <p:nvPr>
            <p:ph idx="1" type="body"/>
          </p:nvPr>
        </p:nvSpPr>
        <p:spPr>
          <a:xfrm>
            <a:off x="685800" y="1744662"/>
            <a:ext cx="7772400" cy="3702050"/>
          </a:xfrm>
          <a:prstGeom prst="rect">
            <a:avLst/>
          </a:prstGeom>
          <a:noFill/>
          <a:ln>
            <a:noFill/>
          </a:ln>
        </p:spPr>
        <p:txBody>
          <a:bodyPr anchorCtr="0" anchor="t" bIns="45700" lIns="91400" spcFirstLastPara="1" rIns="91400" wrap="square" tIns="45700">
            <a:noAutofit/>
          </a:bodyPr>
          <a:lstStyle>
            <a:lvl1pPr indent="-228600" lvl="0" marL="457200" algn="l">
              <a:lnSpc>
                <a:spcPct val="100000"/>
              </a:lnSpc>
              <a:spcBef>
                <a:spcPts val="360"/>
              </a:spcBef>
              <a:spcAft>
                <a:spcPts val="0"/>
              </a:spcAft>
              <a:buSzPts val="1400"/>
              <a:buNone/>
              <a:defRPr/>
            </a:lvl1pPr>
            <a:lvl2pPr indent="-228600" lvl="1" marL="914400" algn="l">
              <a:lnSpc>
                <a:spcPct val="100000"/>
              </a:lnSpc>
              <a:spcBef>
                <a:spcPts val="360"/>
              </a:spcBef>
              <a:spcAft>
                <a:spcPts val="0"/>
              </a:spcAft>
              <a:buSzPts val="1400"/>
              <a:buNone/>
              <a:defRPr/>
            </a:lvl2pPr>
            <a:lvl3pPr indent="-228600" lvl="2" marL="1371600" algn="l">
              <a:lnSpc>
                <a:spcPct val="100000"/>
              </a:lnSpc>
              <a:spcBef>
                <a:spcPts val="360"/>
              </a:spcBef>
              <a:spcAft>
                <a:spcPts val="0"/>
              </a:spcAft>
              <a:buSzPts val="1400"/>
              <a:buNone/>
              <a:defRPr/>
            </a:lvl3pPr>
            <a:lvl4pPr indent="-228600" lvl="3" marL="1828800" algn="l">
              <a:lnSpc>
                <a:spcPct val="100000"/>
              </a:lnSpc>
              <a:spcBef>
                <a:spcPts val="360"/>
              </a:spcBef>
              <a:spcAft>
                <a:spcPts val="0"/>
              </a:spcAft>
              <a:buSzPts val="1400"/>
              <a:buNone/>
              <a:defRPr/>
            </a:lvl4pPr>
            <a:lvl5pPr indent="-342900" lvl="4" marL="2286000" algn="l">
              <a:lnSpc>
                <a:spcPct val="100000"/>
              </a:lnSpc>
              <a:spcBef>
                <a:spcPts val="360"/>
              </a:spcBef>
              <a:spcAft>
                <a:spcPts val="0"/>
              </a:spcAft>
              <a:buClr>
                <a:srgbClr val="FFFFFF"/>
              </a:buClr>
              <a:buSzPts val="1800"/>
              <a:buChar char="»"/>
              <a:defRPr/>
            </a:lvl5pPr>
            <a:lvl6pPr indent="-342900" lvl="5" marL="2743200" algn="l">
              <a:lnSpc>
                <a:spcPct val="100000"/>
              </a:lnSpc>
              <a:spcBef>
                <a:spcPts val="360"/>
              </a:spcBef>
              <a:spcAft>
                <a:spcPts val="0"/>
              </a:spcAft>
              <a:buClr>
                <a:srgbClr val="FFFFFF"/>
              </a:buClr>
              <a:buSzPts val="1800"/>
              <a:buChar char="»"/>
              <a:defRPr/>
            </a:lvl6pPr>
            <a:lvl7pPr indent="-342900" lvl="6" marL="3200400" algn="l">
              <a:lnSpc>
                <a:spcPct val="100000"/>
              </a:lnSpc>
              <a:spcBef>
                <a:spcPts val="360"/>
              </a:spcBef>
              <a:spcAft>
                <a:spcPts val="0"/>
              </a:spcAft>
              <a:buClr>
                <a:srgbClr val="FFFFFF"/>
              </a:buClr>
              <a:buSzPts val="1800"/>
              <a:buChar char="»"/>
              <a:defRPr/>
            </a:lvl7pPr>
            <a:lvl8pPr indent="-342900" lvl="7" marL="3657600" algn="l">
              <a:lnSpc>
                <a:spcPct val="100000"/>
              </a:lnSpc>
              <a:spcBef>
                <a:spcPts val="360"/>
              </a:spcBef>
              <a:spcAft>
                <a:spcPts val="0"/>
              </a:spcAft>
              <a:buClr>
                <a:srgbClr val="FFFFFF"/>
              </a:buClr>
              <a:buSzPts val="1800"/>
              <a:buChar char="»"/>
              <a:defRPr/>
            </a:lvl8pPr>
            <a:lvl9pPr indent="-342900" lvl="8" marL="4114800" algn="l">
              <a:lnSpc>
                <a:spcPct val="100000"/>
              </a:lnSpc>
              <a:spcBef>
                <a:spcPts val="360"/>
              </a:spcBef>
              <a:spcAft>
                <a:spcPts val="0"/>
              </a:spcAft>
              <a:buClr>
                <a:srgbClr val="FFFFFF"/>
              </a:buClr>
              <a:buSzPts val="1800"/>
              <a:buChar char="»"/>
              <a:defRPr/>
            </a:lvl9pPr>
          </a:lstStyle>
          <a:p/>
        </p:txBody>
      </p:sp>
      <p:sp>
        <p:nvSpPr>
          <p:cNvPr id="43" name="Google Shape;43;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4" name="Google Shape;44;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5" name="Google Shape;45;p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 name="Google Shape;48;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9" name="Google Shape;49;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50" name="Shape 50"/>
        <p:cNvGrpSpPr/>
        <p:nvPr/>
      </p:nvGrpSpPr>
      <p:grpSpPr>
        <a:xfrm>
          <a:off x="0" y="0"/>
          <a:ext cx="0" cy="0"/>
          <a:chOff x="0" y="0"/>
          <a:chExt cx="0" cy="0"/>
        </a:xfrm>
      </p:grpSpPr>
      <p:sp>
        <p:nvSpPr>
          <p:cNvPr id="51" name="Google Shape;51;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2" name="Google Shape;52;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3" name="Google Shape;53;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None/>
              <a:defRPr b="0" i="0" sz="2400" u="non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8.jpg"/><Relationship Id="rId3" Type="http://schemas.openxmlformats.org/officeDocument/2006/relationships/image" Target="../media/image12.png"/><Relationship Id="rId4" Type="http://schemas.openxmlformats.org/officeDocument/2006/relationships/image" Target="../media/image10.png"/><Relationship Id="rId11" Type="http://schemas.openxmlformats.org/officeDocument/2006/relationships/theme" Target="../theme/theme1.xml"/><Relationship Id="rId10" Type="http://schemas.openxmlformats.org/officeDocument/2006/relationships/slideLayout" Target="../slideLayouts/slideLayout4.xml"/><Relationship Id="rId9" Type="http://schemas.openxmlformats.org/officeDocument/2006/relationships/slideLayout" Target="../slideLayouts/slideLayout3.xml"/><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slideLayout" Target="../slideLayouts/slideLayout1.xml"/><Relationship Id="rId8"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0" name="Shape 10"/>
        <p:cNvGrpSpPr/>
        <p:nvPr/>
      </p:nvGrpSpPr>
      <p:grpSpPr>
        <a:xfrm>
          <a:off x="0" y="0"/>
          <a:ext cx="0" cy="0"/>
          <a:chOff x="0" y="0"/>
          <a:chExt cx="0" cy="0"/>
        </a:xfrm>
      </p:grpSpPr>
      <p:sp>
        <p:nvSpPr>
          <p:cNvPr id="11" name="Google Shape;11;p1"/>
          <p:cNvSpPr/>
          <p:nvPr/>
        </p:nvSpPr>
        <p:spPr>
          <a:xfrm>
            <a:off x="1827212" y="0"/>
            <a:ext cx="4760912" cy="3651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2" name="Google Shape;12;p1"/>
          <p:cNvSpPr/>
          <p:nvPr/>
        </p:nvSpPr>
        <p:spPr>
          <a:xfrm>
            <a:off x="6588125" y="0"/>
            <a:ext cx="603250" cy="3651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3" name="Google Shape;13;p1"/>
          <p:cNvSpPr/>
          <p:nvPr/>
        </p:nvSpPr>
        <p:spPr>
          <a:xfrm>
            <a:off x="8970962" y="0"/>
            <a:ext cx="174625" cy="36512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4" name="Google Shape;14;p1"/>
          <p:cNvSpPr txBox="1"/>
          <p:nvPr>
            <p:ph type="title"/>
          </p:nvPr>
        </p:nvSpPr>
        <p:spPr>
          <a:xfrm>
            <a:off x="196850" y="609600"/>
            <a:ext cx="8728075" cy="533400"/>
          </a:xfrm>
          <a:prstGeom prst="rect">
            <a:avLst/>
          </a:prstGeom>
          <a:noFill/>
          <a:ln>
            <a:noFill/>
          </a:ln>
        </p:spPr>
        <p:txBody>
          <a:bodyPr anchorCtr="0" anchor="ctr" bIns="45700" lIns="91400" spcFirstLastPara="1" rIns="91400" wrap="square" tIns="45700">
            <a:noAutofit/>
          </a:bodyPr>
          <a:lstStyle>
            <a:lvl1pPr lvl="0"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1pPr>
            <a:lvl2pPr lvl="1"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2pPr>
            <a:lvl3pPr lvl="2"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3pPr>
            <a:lvl4pPr lvl="3"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4pPr>
            <a:lvl5pPr lvl="4"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5pPr>
            <a:lvl6pPr lvl="5"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6pPr>
            <a:lvl7pPr lvl="6"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7pPr>
            <a:lvl8pPr lvl="7"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8pPr>
            <a:lvl9pPr lvl="8" marR="0" rtl="0" algn="ctr">
              <a:lnSpc>
                <a:spcPct val="100000"/>
              </a:lnSpc>
              <a:spcBef>
                <a:spcPts val="0"/>
              </a:spcBef>
              <a:spcAft>
                <a:spcPts val="0"/>
              </a:spcAft>
              <a:buSzPts val="1400"/>
              <a:buNone/>
              <a:defRPr b="0" i="0" sz="2800" u="none" cap="none" strike="noStrike">
                <a:solidFill>
                  <a:srgbClr val="FFFF66"/>
                </a:solidFill>
                <a:latin typeface="Arial"/>
                <a:ea typeface="Arial"/>
                <a:cs typeface="Arial"/>
                <a:sym typeface="Arial"/>
              </a:defRPr>
            </a:lvl9pPr>
          </a:lstStyle>
          <a:p/>
        </p:txBody>
      </p:sp>
      <p:sp>
        <p:nvSpPr>
          <p:cNvPr id="15" name="Google Shape;15;p1"/>
          <p:cNvSpPr txBox="1"/>
          <p:nvPr>
            <p:ph idx="1" type="body"/>
          </p:nvPr>
        </p:nvSpPr>
        <p:spPr>
          <a:xfrm>
            <a:off x="685800" y="1744662"/>
            <a:ext cx="7772400" cy="370205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100000"/>
              </a:lnSpc>
              <a:spcBef>
                <a:spcPts val="320"/>
              </a:spcBef>
              <a:spcAft>
                <a:spcPts val="0"/>
              </a:spcAft>
              <a:buSzPts val="1400"/>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260"/>
              </a:spcBef>
              <a:spcAft>
                <a:spcPts val="0"/>
              </a:spcAft>
              <a:buSzPts val="1400"/>
              <a:buNone/>
              <a:defRPr b="0" i="0" sz="1300" u="none" cap="none" strike="noStrike">
                <a:solidFill>
                  <a:schemeClr val="dk1"/>
                </a:solidFill>
                <a:latin typeface="Arial"/>
                <a:ea typeface="Arial"/>
                <a:cs typeface="Arial"/>
                <a:sym typeface="Arial"/>
              </a:defRPr>
            </a:lvl2pPr>
            <a:lvl3pPr indent="-228600" lvl="2" marL="1371600" marR="0" rtl="0" algn="l">
              <a:lnSpc>
                <a:spcPct val="100000"/>
              </a:lnSpc>
              <a:spcBef>
                <a:spcPts val="22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400"/>
              </a:spcBef>
              <a:spcAft>
                <a:spcPts val="0"/>
              </a:spcAft>
              <a:buSzPts val="1400"/>
              <a:buNone/>
              <a:defRPr b="0" i="0" sz="2000" u="none" cap="none" strike="noStrike">
                <a:solidFill>
                  <a:srgbClr val="FFFFFF"/>
                </a:solidFill>
                <a:latin typeface="Arial"/>
                <a:ea typeface="Arial"/>
                <a:cs typeface="Arial"/>
                <a:sym typeface="Arial"/>
              </a:defRPr>
            </a:lvl4pPr>
            <a:lvl5pPr indent="-355600" lvl="4" marL="22860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16" name="Google Shape;16;p1"/>
          <p:cNvSpPr/>
          <p:nvPr/>
        </p:nvSpPr>
        <p:spPr>
          <a:xfrm>
            <a:off x="0" y="6707187"/>
            <a:ext cx="7380287" cy="14605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 name="Google Shape;17;p1"/>
          <p:cNvSpPr/>
          <p:nvPr/>
        </p:nvSpPr>
        <p:spPr>
          <a:xfrm>
            <a:off x="7813675" y="6319837"/>
            <a:ext cx="1235075" cy="762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 name="Google Shape;18;p1"/>
          <p:cNvSpPr/>
          <p:nvPr/>
        </p:nvSpPr>
        <p:spPr>
          <a:xfrm flipH="1" rot="10800000">
            <a:off x="9055100" y="6321425"/>
            <a:ext cx="76200" cy="76200"/>
          </a:xfrm>
          <a:prstGeom prst="rtTriangl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9" name="Google Shape;19;p1"/>
          <p:cNvPicPr preferRelativeResize="0"/>
          <p:nvPr/>
        </p:nvPicPr>
        <p:blipFill rotWithShape="1">
          <a:blip r:embed="rId1">
            <a:alphaModFix/>
          </a:blip>
          <a:srcRect b="0" l="0" r="0" t="0"/>
          <a:stretch/>
        </p:blipFill>
        <p:spPr>
          <a:xfrm>
            <a:off x="0" y="411162"/>
            <a:ext cx="9144000" cy="174625"/>
          </a:xfrm>
          <a:prstGeom prst="rect">
            <a:avLst/>
          </a:prstGeom>
          <a:noFill/>
          <a:ln>
            <a:noFill/>
          </a:ln>
        </p:spPr>
      </p:pic>
      <p:pic>
        <p:nvPicPr>
          <p:cNvPr id="20" name="Google Shape;20;p1"/>
          <p:cNvPicPr preferRelativeResize="0"/>
          <p:nvPr/>
        </p:nvPicPr>
        <p:blipFill rotWithShape="1">
          <a:blip r:embed="rId2">
            <a:alphaModFix/>
          </a:blip>
          <a:srcRect b="0" l="0" r="0" t="0"/>
          <a:stretch/>
        </p:blipFill>
        <p:spPr>
          <a:xfrm>
            <a:off x="7189787" y="0"/>
            <a:ext cx="1781175" cy="382587"/>
          </a:xfrm>
          <a:prstGeom prst="rect">
            <a:avLst/>
          </a:prstGeom>
          <a:noFill/>
          <a:ln>
            <a:noFill/>
          </a:ln>
        </p:spPr>
      </p:pic>
      <p:sp>
        <p:nvSpPr>
          <p:cNvPr id="21" name="Google Shape;21;p1"/>
          <p:cNvSpPr/>
          <p:nvPr/>
        </p:nvSpPr>
        <p:spPr>
          <a:xfrm>
            <a:off x="76200" y="365125"/>
            <a:ext cx="9067800" cy="4603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2" name="Google Shape;22;p1"/>
          <p:cNvSpPr/>
          <p:nvPr/>
        </p:nvSpPr>
        <p:spPr>
          <a:xfrm flipH="1">
            <a:off x="1219200" y="-1587"/>
            <a:ext cx="609600" cy="371475"/>
          </a:xfrm>
          <a:prstGeom prst="rtTriangl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3" name="Google Shape;23;p1"/>
          <p:cNvSpPr/>
          <p:nvPr/>
        </p:nvSpPr>
        <p:spPr>
          <a:xfrm flipH="1">
            <a:off x="-3175" y="365125"/>
            <a:ext cx="76200" cy="46037"/>
          </a:xfrm>
          <a:prstGeom prst="rtTriangl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24" name="Google Shape;24;p1"/>
          <p:cNvPicPr preferRelativeResize="0"/>
          <p:nvPr/>
        </p:nvPicPr>
        <p:blipFill rotWithShape="1">
          <a:blip r:embed="rId3">
            <a:alphaModFix/>
          </a:blip>
          <a:srcRect b="0" l="0" r="0" t="0"/>
          <a:stretch/>
        </p:blipFill>
        <p:spPr>
          <a:xfrm>
            <a:off x="1743075" y="42862"/>
            <a:ext cx="7408862" cy="46037"/>
          </a:xfrm>
          <a:prstGeom prst="rect">
            <a:avLst/>
          </a:prstGeom>
          <a:noFill/>
          <a:ln>
            <a:noFill/>
          </a:ln>
        </p:spPr>
      </p:pic>
      <p:pic>
        <p:nvPicPr>
          <p:cNvPr id="25" name="Google Shape;25;p1"/>
          <p:cNvPicPr preferRelativeResize="0"/>
          <p:nvPr/>
        </p:nvPicPr>
        <p:blipFill rotWithShape="1">
          <a:blip r:embed="rId4">
            <a:alphaModFix/>
          </a:blip>
          <a:srcRect b="31333" l="0" r="0" t="0"/>
          <a:stretch/>
        </p:blipFill>
        <p:spPr>
          <a:xfrm>
            <a:off x="8691562" y="6411912"/>
            <a:ext cx="265112" cy="254000"/>
          </a:xfrm>
          <a:prstGeom prst="rect">
            <a:avLst/>
          </a:prstGeom>
          <a:noFill/>
          <a:ln>
            <a:noFill/>
          </a:ln>
        </p:spPr>
      </p:pic>
      <p:pic>
        <p:nvPicPr>
          <p:cNvPr id="26" name="Google Shape;26;p1"/>
          <p:cNvPicPr preferRelativeResize="0"/>
          <p:nvPr/>
        </p:nvPicPr>
        <p:blipFill rotWithShape="1">
          <a:blip r:embed="rId5">
            <a:alphaModFix/>
          </a:blip>
          <a:srcRect b="0" l="0" r="0" t="0"/>
          <a:stretch/>
        </p:blipFill>
        <p:spPr>
          <a:xfrm>
            <a:off x="7789862" y="6456362"/>
            <a:ext cx="642937" cy="357187"/>
          </a:xfrm>
          <a:prstGeom prst="rect">
            <a:avLst/>
          </a:prstGeom>
          <a:noFill/>
          <a:ln>
            <a:noFill/>
          </a:ln>
        </p:spPr>
      </p:pic>
      <p:sp>
        <p:nvSpPr>
          <p:cNvPr id="27" name="Google Shape;27;p1"/>
          <p:cNvSpPr/>
          <p:nvPr/>
        </p:nvSpPr>
        <p:spPr>
          <a:xfrm>
            <a:off x="6084887" y="0"/>
            <a:ext cx="9144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28" name="Google Shape;28;p1"/>
          <p:cNvCxnSpPr/>
          <p:nvPr/>
        </p:nvCxnSpPr>
        <p:spPr>
          <a:xfrm>
            <a:off x="7186612" y="55562"/>
            <a:ext cx="1797050" cy="0"/>
          </a:xfrm>
          <a:prstGeom prst="straightConnector1">
            <a:avLst/>
          </a:prstGeom>
          <a:noFill/>
          <a:ln cap="flat" cmpd="sng" w="9525">
            <a:solidFill>
              <a:schemeClr val="dk1"/>
            </a:solidFill>
            <a:prstDash val="solid"/>
            <a:miter lim="800000"/>
            <a:headEnd len="med" w="med" type="none"/>
            <a:tailEnd len="med" w="med" type="none"/>
          </a:ln>
        </p:spPr>
      </p:cxnSp>
      <p:sp>
        <p:nvSpPr>
          <p:cNvPr id="29" name="Google Shape;29;p1"/>
          <p:cNvSpPr txBox="1"/>
          <p:nvPr/>
        </p:nvSpPr>
        <p:spPr>
          <a:xfrm>
            <a:off x="1230312" y="47625"/>
            <a:ext cx="6480175" cy="38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900"/>
              <a:buFont typeface="Lucida Sans"/>
              <a:buNone/>
            </a:pPr>
            <a:r>
              <a:rPr b="0" i="0" lang="en-US" sz="1900" u="none">
                <a:solidFill>
                  <a:srgbClr val="FFFFFF"/>
                </a:solidFill>
                <a:latin typeface="Lucida Sans"/>
                <a:ea typeface="Lucida Sans"/>
                <a:cs typeface="Lucida Sans"/>
                <a:sym typeface="Lucida Sans"/>
              </a:rPr>
              <a:t>UK Centre for Tissue Engineering</a:t>
            </a:r>
            <a:endParaRPr/>
          </a:p>
        </p:txBody>
      </p:sp>
      <p:pic>
        <p:nvPicPr>
          <p:cNvPr id="30" name="Google Shape;30;p1"/>
          <p:cNvPicPr preferRelativeResize="0"/>
          <p:nvPr/>
        </p:nvPicPr>
        <p:blipFill rotWithShape="1">
          <a:blip r:embed="rId6">
            <a:alphaModFix/>
          </a:blip>
          <a:srcRect b="3008" l="0" r="0" t="66949"/>
          <a:stretch/>
        </p:blipFill>
        <p:spPr>
          <a:xfrm>
            <a:off x="8543925" y="6638925"/>
            <a:ext cx="552450" cy="231775"/>
          </a:xfrm>
          <a:prstGeom prst="rect">
            <a:avLst/>
          </a:prstGeom>
          <a:noFill/>
          <a:ln>
            <a:noFill/>
          </a:ln>
        </p:spPr>
      </p:pic>
      <p:sp>
        <p:nvSpPr>
          <p:cNvPr id="31" name="Google Shape;31;p1"/>
          <p:cNvSpPr/>
          <p:nvPr/>
        </p:nvSpPr>
        <p:spPr>
          <a:xfrm rot="-2700000">
            <a:off x="7245350" y="6550025"/>
            <a:ext cx="696912" cy="84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32" name="Google Shape;32;p1"/>
          <p:cNvPicPr preferRelativeResize="0"/>
          <p:nvPr/>
        </p:nvPicPr>
        <p:blipFill rotWithShape="1">
          <a:blip r:embed="rId3">
            <a:alphaModFix/>
          </a:blip>
          <a:srcRect b="0" l="0" r="0" t="0"/>
          <a:stretch/>
        </p:blipFill>
        <p:spPr>
          <a:xfrm>
            <a:off x="-3175" y="6783387"/>
            <a:ext cx="7459662" cy="74612"/>
          </a:xfrm>
          <a:prstGeom prst="rect">
            <a:avLst/>
          </a:prstGeom>
          <a:noFill/>
          <a:ln>
            <a:noFill/>
          </a:ln>
        </p:spPr>
      </p:pic>
      <p:sp>
        <p:nvSpPr>
          <p:cNvPr id="33" name="Google Shape;33;p1"/>
          <p:cNvSpPr/>
          <p:nvPr/>
        </p:nvSpPr>
        <p:spPr>
          <a:xfrm>
            <a:off x="-4762" y="6704012"/>
            <a:ext cx="7464425" cy="698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7"/>
    <p:sldLayoutId id="2147483649" r:id="rId8"/>
    <p:sldLayoutId id="2147483650" r:id="rId9"/>
    <p:sldLayoutId id="214748365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www.fda.gov/cdrh/ode/guidance/133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7" name="Shape 57"/>
        <p:cNvGrpSpPr/>
        <p:nvPr/>
      </p:nvGrpSpPr>
      <p:grpSpPr>
        <a:xfrm>
          <a:off x="0" y="0"/>
          <a:ext cx="0" cy="0"/>
          <a:chOff x="0" y="0"/>
          <a:chExt cx="0" cy="0"/>
        </a:xfrm>
      </p:grpSpPr>
      <p:sp>
        <p:nvSpPr>
          <p:cNvPr id="58" name="Google Shape;58;p6"/>
          <p:cNvSpPr txBox="1"/>
          <p:nvPr>
            <p:ph type="ctrTitle"/>
          </p:nvPr>
        </p:nvSpPr>
        <p:spPr>
          <a:xfrm>
            <a:off x="685800" y="1052512"/>
            <a:ext cx="7772400" cy="237648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Global Issues in the Commercialization of Tissue Engineering</a:t>
            </a:r>
            <a:endParaRPr/>
          </a:p>
        </p:txBody>
      </p:sp>
      <p:sp>
        <p:nvSpPr>
          <p:cNvPr id="59" name="Google Shape;59;p6"/>
          <p:cNvSpPr txBox="1"/>
          <p:nvPr>
            <p:ph idx="1" type="subTitle"/>
          </p:nvPr>
        </p:nvSpPr>
        <p:spPr>
          <a:xfrm>
            <a:off x="1371600" y="3141662"/>
            <a:ext cx="6400800" cy="302418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2000"/>
              <a:buFont typeface="Arial"/>
              <a:buNone/>
            </a:pPr>
            <a:r>
              <a:rPr b="0" i="0" lang="en-US" sz="2000" u="none" cap="none" strike="noStrike">
                <a:solidFill>
                  <a:schemeClr val="accent2"/>
                </a:solidFill>
                <a:latin typeface="Arial"/>
                <a:ea typeface="Arial"/>
                <a:cs typeface="Arial"/>
                <a:sym typeface="Arial"/>
              </a:rPr>
              <a:t>Professor David Williams</a:t>
            </a:r>
            <a:endParaRPr/>
          </a:p>
          <a:p>
            <a:pPr indent="0" lvl="0" marL="0" marR="0" rtl="0" algn="ctr">
              <a:lnSpc>
                <a:spcPct val="90000"/>
              </a:lnSpc>
              <a:spcBef>
                <a:spcPts val="400"/>
              </a:spcBef>
              <a:spcAft>
                <a:spcPts val="0"/>
              </a:spcAft>
              <a:buClr>
                <a:schemeClr val="accent2"/>
              </a:buClr>
              <a:buSzPts val="2000"/>
              <a:buFont typeface="Arial"/>
              <a:buNone/>
            </a:pPr>
            <a:r>
              <a:t/>
            </a:r>
            <a:endParaRPr b="0" i="0" sz="2000" u="none" cap="none" strike="noStrike">
              <a:solidFill>
                <a:schemeClr val="accent2"/>
              </a:solidFill>
              <a:latin typeface="Arial"/>
              <a:ea typeface="Arial"/>
              <a:cs typeface="Arial"/>
              <a:sym typeface="Arial"/>
            </a:endParaRPr>
          </a:p>
          <a:p>
            <a:pPr indent="0" lvl="0" marL="0" marR="0" rtl="0" algn="ctr">
              <a:lnSpc>
                <a:spcPct val="90000"/>
              </a:lnSpc>
              <a:spcBef>
                <a:spcPts val="400"/>
              </a:spcBef>
              <a:spcAft>
                <a:spcPts val="0"/>
              </a:spcAft>
              <a:buClr>
                <a:schemeClr val="accent2"/>
              </a:buClr>
              <a:buSzPts val="2000"/>
              <a:buFont typeface="Arial"/>
              <a:buNone/>
            </a:pPr>
            <a:r>
              <a:rPr b="0" i="0" lang="en-US" sz="2000" u="none" cap="none" strike="noStrike">
                <a:solidFill>
                  <a:schemeClr val="accent2"/>
                </a:solidFill>
                <a:latin typeface="Arial"/>
                <a:ea typeface="Arial"/>
                <a:cs typeface="Arial"/>
                <a:sym typeface="Arial"/>
              </a:rPr>
              <a:t>Professor of Tissue Engineering</a:t>
            </a:r>
            <a:endParaRPr/>
          </a:p>
          <a:p>
            <a:pPr indent="0" lvl="0" marL="0" marR="0" rtl="0" algn="ctr">
              <a:lnSpc>
                <a:spcPct val="90000"/>
              </a:lnSpc>
              <a:spcBef>
                <a:spcPts val="400"/>
              </a:spcBef>
              <a:spcAft>
                <a:spcPts val="0"/>
              </a:spcAft>
              <a:buClr>
                <a:schemeClr val="accent2"/>
              </a:buClr>
              <a:buSzPts val="2000"/>
              <a:buFont typeface="Arial"/>
              <a:buNone/>
            </a:pPr>
            <a:r>
              <a:rPr b="0" i="0" lang="en-US" sz="2000" u="none" cap="none" strike="noStrike">
                <a:solidFill>
                  <a:schemeClr val="accent2"/>
                </a:solidFill>
                <a:latin typeface="Arial"/>
                <a:ea typeface="Arial"/>
                <a:cs typeface="Arial"/>
                <a:sym typeface="Arial"/>
              </a:rPr>
              <a:t>University of Liverpool, UK</a:t>
            </a:r>
            <a:endParaRPr/>
          </a:p>
          <a:p>
            <a:pPr indent="0" lvl="0" marL="0" marR="0" rtl="0" algn="ctr">
              <a:lnSpc>
                <a:spcPct val="90000"/>
              </a:lnSpc>
              <a:spcBef>
                <a:spcPts val="400"/>
              </a:spcBef>
              <a:spcAft>
                <a:spcPts val="0"/>
              </a:spcAft>
              <a:buClr>
                <a:schemeClr val="accent2"/>
              </a:buClr>
              <a:buSzPts val="2000"/>
              <a:buFont typeface="Arial"/>
              <a:buNone/>
            </a:pPr>
            <a:r>
              <a:t/>
            </a:r>
            <a:endParaRPr b="0" i="0" sz="2000" u="none" cap="none" strike="noStrike">
              <a:solidFill>
                <a:schemeClr val="accent2"/>
              </a:solidFill>
              <a:latin typeface="Arial"/>
              <a:ea typeface="Arial"/>
              <a:cs typeface="Arial"/>
              <a:sym typeface="Arial"/>
            </a:endParaRPr>
          </a:p>
          <a:p>
            <a:pPr indent="0" lvl="0" marL="0" marR="0" rtl="0" algn="ctr">
              <a:lnSpc>
                <a:spcPct val="90000"/>
              </a:lnSpc>
              <a:spcBef>
                <a:spcPts val="400"/>
              </a:spcBef>
              <a:spcAft>
                <a:spcPts val="0"/>
              </a:spcAft>
              <a:buClr>
                <a:schemeClr val="accent2"/>
              </a:buClr>
              <a:buSzPts val="2000"/>
              <a:buFont typeface="Arial"/>
              <a:buNone/>
            </a:pPr>
            <a:r>
              <a:rPr b="0" i="0" lang="en-US" sz="2000" u="none" cap="none" strike="noStrike">
                <a:solidFill>
                  <a:schemeClr val="accent2"/>
                </a:solidFill>
                <a:latin typeface="Arial"/>
                <a:ea typeface="Arial"/>
                <a:cs typeface="Arial"/>
                <a:sym typeface="Arial"/>
              </a:rPr>
              <a:t>Director, UK Centre for Tissue Engineering</a:t>
            </a:r>
            <a:endParaRPr/>
          </a:p>
          <a:p>
            <a:pPr indent="0" lvl="0" marL="0" marR="0" rtl="0" algn="ctr">
              <a:lnSpc>
                <a:spcPct val="90000"/>
              </a:lnSpc>
              <a:spcBef>
                <a:spcPts val="400"/>
              </a:spcBef>
              <a:spcAft>
                <a:spcPts val="0"/>
              </a:spcAft>
              <a:buClr>
                <a:schemeClr val="accent2"/>
              </a:buClr>
              <a:buSzPts val="2000"/>
              <a:buFont typeface="Arial"/>
              <a:buNone/>
            </a:pPr>
            <a:r>
              <a:rPr b="0" i="0" lang="en-US" sz="2000" u="none" cap="none" strike="noStrike">
                <a:solidFill>
                  <a:schemeClr val="accent2"/>
                </a:solidFill>
                <a:latin typeface="Arial"/>
                <a:ea typeface="Arial"/>
                <a:cs typeface="Arial"/>
                <a:sym typeface="Arial"/>
              </a:rPr>
              <a:t>Universities of Liverpool and Manchester, UK</a:t>
            </a:r>
            <a:endParaRPr/>
          </a:p>
          <a:p>
            <a:pPr indent="0" lvl="0" marL="0" marR="0" rtl="0" algn="ctr">
              <a:lnSpc>
                <a:spcPct val="90000"/>
              </a:lnSpc>
              <a:spcBef>
                <a:spcPts val="400"/>
              </a:spcBef>
              <a:spcAft>
                <a:spcPts val="0"/>
              </a:spcAft>
              <a:buClr>
                <a:schemeClr val="accent2"/>
              </a:buClr>
              <a:buSzPts val="2000"/>
              <a:buFont typeface="Arial"/>
              <a:buNone/>
            </a:pPr>
            <a:r>
              <a:t/>
            </a:r>
            <a:endParaRPr b="0" i="0" sz="2000" u="none" cap="none" strike="noStrike">
              <a:solidFill>
                <a:schemeClr val="accent2"/>
              </a:solidFill>
              <a:latin typeface="Arial"/>
              <a:ea typeface="Arial"/>
              <a:cs typeface="Arial"/>
              <a:sym typeface="Arial"/>
            </a:endParaRPr>
          </a:p>
          <a:p>
            <a:pPr indent="0" lvl="0" marL="0" marR="0" rtl="0" algn="ctr">
              <a:lnSpc>
                <a:spcPct val="90000"/>
              </a:lnSpc>
              <a:spcBef>
                <a:spcPts val="400"/>
              </a:spcBef>
              <a:spcAft>
                <a:spcPts val="0"/>
              </a:spcAft>
              <a:buClr>
                <a:schemeClr val="accent2"/>
              </a:buClr>
              <a:buSzPts val="2000"/>
              <a:buFont typeface="Arial"/>
              <a:buNone/>
            </a:pPr>
            <a:r>
              <a:rPr b="0" i="0" lang="en-US" sz="2000" u="none" cap="none" strike="noStrike">
                <a:solidFill>
                  <a:schemeClr val="accent2"/>
                </a:solidFill>
                <a:latin typeface="Arial"/>
                <a:ea typeface="Arial"/>
                <a:cs typeface="Arial"/>
                <a:sym typeface="Arial"/>
              </a:rPr>
              <a:t>dfw@liv.ac.uk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10" name="Shape 110"/>
        <p:cNvGrpSpPr/>
        <p:nvPr/>
      </p:nvGrpSpPr>
      <p:grpSpPr>
        <a:xfrm>
          <a:off x="0" y="0"/>
          <a:ext cx="0" cy="0"/>
          <a:chOff x="0" y="0"/>
          <a:chExt cx="0" cy="0"/>
        </a:xfrm>
      </p:grpSpPr>
      <p:sp>
        <p:nvSpPr>
          <p:cNvPr id="111" name="Google Shape;111;p15"/>
          <p:cNvSpPr txBox="1"/>
          <p:nvPr>
            <p:ph type="ctrTitle"/>
          </p:nvPr>
        </p:nvSpPr>
        <p:spPr>
          <a:xfrm>
            <a:off x="685800" y="0"/>
            <a:ext cx="7772400" cy="22050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Central Tissue Engineering Paradigm</a:t>
            </a:r>
            <a:endParaRPr/>
          </a:p>
        </p:txBody>
      </p:sp>
      <p:sp>
        <p:nvSpPr>
          <p:cNvPr id="112" name="Google Shape;112;p15"/>
          <p:cNvSpPr txBox="1"/>
          <p:nvPr>
            <p:ph idx="1" type="subTitle"/>
          </p:nvPr>
        </p:nvSpPr>
        <p:spPr>
          <a:xfrm>
            <a:off x="1371600" y="1773237"/>
            <a:ext cx="6400800" cy="4322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Cell sourcing</a:t>
            </a:r>
            <a:endParaRPr/>
          </a:p>
          <a:p>
            <a:pPr indent="0" lvl="0" marL="0" marR="0" rtl="0" algn="ctr">
              <a:lnSpc>
                <a:spcPct val="10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0" lvl="0" marL="0" marR="0" rtl="0" algn="ctr">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Cell manipulation</a:t>
            </a:r>
            <a:endParaRPr/>
          </a:p>
          <a:p>
            <a:pPr indent="0" lvl="0" marL="0" marR="0" rtl="0" algn="ctr">
              <a:lnSpc>
                <a:spcPct val="10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0" lvl="0" marL="0" marR="0" rtl="0" algn="ctr">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Cell signalling</a:t>
            </a:r>
            <a:endParaRPr/>
          </a:p>
          <a:p>
            <a:pPr indent="0" lvl="0" marL="0" marR="0" rtl="0" algn="ctr">
              <a:lnSpc>
                <a:spcPct val="10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0" lvl="0" marL="0" marR="0" rtl="0" algn="ctr">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Tissue expression / bioreactor</a:t>
            </a:r>
            <a:endParaRPr/>
          </a:p>
          <a:p>
            <a:pPr indent="0" lvl="0" marL="0" marR="0" rtl="0" algn="ctr">
              <a:lnSpc>
                <a:spcPct val="10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0" lvl="0" marL="0" marR="0" rtl="0" algn="ctr">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Implantation of tissue construct</a:t>
            </a:r>
            <a:endParaRPr/>
          </a:p>
          <a:p>
            <a:pPr indent="0" lvl="0" marL="0" marR="0" rtl="0" algn="ctr">
              <a:lnSpc>
                <a:spcPct val="10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0" lvl="0" marL="0" marR="0" rtl="0" algn="ctr">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Full incorporation into host</a:t>
            </a:r>
            <a:endParaRPr/>
          </a:p>
          <a:p>
            <a:pPr indent="-342900" lvl="0" marL="342900" marR="0" rtl="0" algn="l">
              <a:lnSpc>
                <a:spcPct val="100000"/>
              </a:lnSpc>
              <a:spcBef>
                <a:spcPts val="360"/>
              </a:spcBef>
              <a:spcAft>
                <a:spcPts val="0"/>
              </a:spcAft>
              <a:buNone/>
            </a:pPr>
            <a:r>
              <a:t/>
            </a:r>
            <a:endParaRPr b="0" i="0" sz="1800" u="none">
              <a:solidFill>
                <a:schemeClr val="accent2"/>
              </a:solidFill>
              <a:latin typeface="Arial"/>
              <a:ea typeface="Arial"/>
              <a:cs typeface="Arial"/>
              <a:sym typeface="Arial"/>
            </a:endParaRPr>
          </a:p>
        </p:txBody>
      </p:sp>
      <p:sp>
        <p:nvSpPr>
          <p:cNvPr id="113" name="Google Shape;113;p15"/>
          <p:cNvSpPr/>
          <p:nvPr/>
        </p:nvSpPr>
        <p:spPr>
          <a:xfrm>
            <a:off x="4267200" y="2667000"/>
            <a:ext cx="685800" cy="304800"/>
          </a:xfrm>
          <a:prstGeom prst="downArrow">
            <a:avLst>
              <a:gd fmla="val 9000" name="adj1"/>
              <a:gd fmla="val 10600" name="adj2"/>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17" name="Shape 117"/>
        <p:cNvGrpSpPr/>
        <p:nvPr/>
      </p:nvGrpSpPr>
      <p:grpSpPr>
        <a:xfrm>
          <a:off x="0" y="0"/>
          <a:ext cx="0" cy="0"/>
          <a:chOff x="0" y="0"/>
          <a:chExt cx="0" cy="0"/>
        </a:xfrm>
      </p:grpSpPr>
      <p:sp>
        <p:nvSpPr>
          <p:cNvPr id="118" name="Google Shape;118;p16"/>
          <p:cNvSpPr txBox="1"/>
          <p:nvPr>
            <p:ph type="ctrTitle"/>
          </p:nvPr>
        </p:nvSpPr>
        <p:spPr>
          <a:xfrm>
            <a:off x="685800" y="381000"/>
            <a:ext cx="7772400" cy="189547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Cell Sources</a:t>
            </a:r>
            <a:endParaRPr/>
          </a:p>
        </p:txBody>
      </p:sp>
      <p:sp>
        <p:nvSpPr>
          <p:cNvPr id="119" name="Google Shape;119;p16"/>
          <p:cNvSpPr txBox="1"/>
          <p:nvPr>
            <p:ph idx="1" type="subTitle"/>
          </p:nvPr>
        </p:nvSpPr>
        <p:spPr>
          <a:xfrm>
            <a:off x="1371600" y="2276475"/>
            <a:ext cx="6400800" cy="412432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1200"/>
              <a:buFont typeface="Arial"/>
              <a:buNone/>
            </a:pPr>
            <a:r>
              <a:t/>
            </a:r>
            <a:endParaRPr b="0" i="1" sz="1200" u="sng">
              <a:solidFill>
                <a:schemeClr val="accent2"/>
              </a:solidFill>
              <a:latin typeface="Arial"/>
              <a:ea typeface="Arial"/>
              <a:cs typeface="Arial"/>
              <a:sym typeface="Arial"/>
            </a:endParaRPr>
          </a:p>
          <a:p>
            <a:pPr indent="0" lvl="0" marL="0" marR="0" rtl="0" algn="ctr">
              <a:lnSpc>
                <a:spcPct val="90000"/>
              </a:lnSpc>
              <a:spcBef>
                <a:spcPts val="36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Autologous</a:t>
            </a:r>
            <a:endParaRPr/>
          </a:p>
          <a:p>
            <a:pPr indent="0" lvl="0" marL="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Differentiated phenotype specific to tissue</a:t>
            </a:r>
            <a:endParaRPr/>
          </a:p>
          <a:p>
            <a:pPr indent="0" lvl="0" marL="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Stem cells </a:t>
            </a:r>
            <a:endParaRPr/>
          </a:p>
          <a:p>
            <a:pPr indent="0" lvl="0" marL="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Frozen cord blood </a:t>
            </a:r>
            <a:endParaRPr/>
          </a:p>
          <a:p>
            <a:pPr indent="0" lvl="0" marL="0" marR="0" rtl="0" algn="ctr">
              <a:lnSpc>
                <a:spcPct val="90000"/>
              </a:lnSpc>
              <a:spcBef>
                <a:spcPts val="36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Allogeneic</a:t>
            </a:r>
            <a:endParaRPr/>
          </a:p>
          <a:p>
            <a:pPr indent="0" lvl="0" marL="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Stem cells – embryonic stem cells </a:t>
            </a:r>
            <a:endParaRPr/>
          </a:p>
          <a:p>
            <a:pPr indent="0" lvl="0" marL="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Cell bank </a:t>
            </a:r>
            <a:endParaRPr/>
          </a:p>
          <a:p>
            <a:pPr indent="0" lvl="0" marL="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Commercial cell line </a:t>
            </a:r>
            <a:endParaRPr/>
          </a:p>
          <a:p>
            <a:pPr indent="0" lvl="0" marL="0" marR="0" rtl="0" algn="ctr">
              <a:lnSpc>
                <a:spcPct val="90000"/>
              </a:lnSpc>
              <a:spcBef>
                <a:spcPts val="36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Xenogeneic</a:t>
            </a:r>
            <a:endParaRPr/>
          </a:p>
          <a:p>
            <a:pPr indent="0" lvl="0" marL="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Modified xenotransplant </a:t>
            </a:r>
            <a:endParaRPr/>
          </a:p>
          <a:p>
            <a:pPr indent="0" lvl="0" marL="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Feeder cells in commercial products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23" name="Shape 123"/>
        <p:cNvGrpSpPr/>
        <p:nvPr/>
      </p:nvGrpSpPr>
      <p:grpSpPr>
        <a:xfrm>
          <a:off x="0" y="0"/>
          <a:ext cx="0" cy="0"/>
          <a:chOff x="0" y="0"/>
          <a:chExt cx="0" cy="0"/>
        </a:xfrm>
      </p:grpSpPr>
      <p:sp>
        <p:nvSpPr>
          <p:cNvPr id="124" name="Google Shape;124;p17"/>
          <p:cNvSpPr txBox="1"/>
          <p:nvPr>
            <p:ph type="title"/>
          </p:nvPr>
        </p:nvSpPr>
        <p:spPr>
          <a:xfrm>
            <a:off x="196850" y="609600"/>
            <a:ext cx="8728075" cy="5334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Scaffolds and Matrices</a:t>
            </a:r>
            <a:endParaRPr/>
          </a:p>
        </p:txBody>
      </p:sp>
      <p:sp>
        <p:nvSpPr>
          <p:cNvPr id="125" name="Google Shape;125;p17"/>
          <p:cNvSpPr txBox="1"/>
          <p:nvPr>
            <p:ph idx="1" type="body"/>
          </p:nvPr>
        </p:nvSpPr>
        <p:spPr>
          <a:xfrm>
            <a:off x="685800" y="1700212"/>
            <a:ext cx="7772400" cy="3746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Synthetic degradable polymers</a:t>
            </a:r>
            <a:endParaRPr/>
          </a:p>
          <a:p>
            <a:pPr indent="-342900" lvl="0" marL="342900" marR="0" rtl="0" algn="l">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Natural biopolymers (proteins, polysaccharides)</a:t>
            </a:r>
            <a:endParaRPr/>
          </a:p>
          <a:p>
            <a:pPr indent="-342900" lvl="0" marL="342900" marR="0" rtl="0" algn="l">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Bioactive ceramics</a:t>
            </a:r>
            <a:endParaRPr/>
          </a:p>
          <a:p>
            <a:pPr indent="-342900" lvl="0" marL="342900" marR="0" rtl="0" algn="l">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Degradable / non degradable hybrids</a:t>
            </a:r>
            <a:endParaRPr/>
          </a:p>
          <a:p>
            <a:pPr indent="-342900" lvl="0" marL="342900" marR="0" rtl="0" algn="ctr">
              <a:lnSpc>
                <a:spcPct val="10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a:t>
            </a:r>
            <a:endParaRPr/>
          </a:p>
          <a:p>
            <a:pPr indent="-342900" lvl="0" marL="342900" marR="0" rtl="0" algn="l">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Heterogeneity / anisotropy</a:t>
            </a:r>
            <a:endParaRPr/>
          </a:p>
          <a:p>
            <a:pPr indent="-342900" lvl="0" marL="342900" marR="0" rtl="0" algn="l">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Surface active / molecular release</a:t>
            </a:r>
            <a:endParaRPr/>
          </a:p>
          <a:p>
            <a:pPr indent="-342900" lvl="0" marL="342900" marR="0" rtl="0" algn="l">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Manufacturing technologies</a:t>
            </a:r>
            <a:endParaRPr/>
          </a:p>
          <a:p>
            <a:pPr indent="-342900" lvl="0" marL="342900" marR="0" rtl="0" algn="l">
              <a:lnSpc>
                <a:spcPct val="100000"/>
              </a:lnSpc>
              <a:spcBef>
                <a:spcPts val="480"/>
              </a:spcBef>
              <a:spcAft>
                <a:spcPts val="0"/>
              </a:spcAft>
              <a:buNone/>
            </a:pPr>
            <a:r>
              <a:t/>
            </a:r>
            <a:endParaRPr b="0" i="0" sz="2400" u="none">
              <a:solidFill>
                <a:schemeClr val="accent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29" name="Shape 129"/>
        <p:cNvGrpSpPr/>
        <p:nvPr/>
      </p:nvGrpSpPr>
      <p:grpSpPr>
        <a:xfrm>
          <a:off x="0" y="0"/>
          <a:ext cx="0" cy="0"/>
          <a:chOff x="0" y="0"/>
          <a:chExt cx="0" cy="0"/>
        </a:xfrm>
      </p:grpSpPr>
      <p:sp>
        <p:nvSpPr>
          <p:cNvPr id="130" name="Google Shape;130;p18"/>
          <p:cNvSpPr txBox="1"/>
          <p:nvPr>
            <p:ph type="title"/>
          </p:nvPr>
        </p:nvSpPr>
        <p:spPr>
          <a:xfrm>
            <a:off x="196850" y="1125537"/>
            <a:ext cx="8728075" cy="8636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The Williams Definition of Biocompatibility</a:t>
            </a:r>
            <a:endParaRPr/>
          </a:p>
        </p:txBody>
      </p:sp>
      <p:sp>
        <p:nvSpPr>
          <p:cNvPr id="131" name="Google Shape;131;p18"/>
          <p:cNvSpPr txBox="1"/>
          <p:nvPr>
            <p:ph idx="1" type="body"/>
          </p:nvPr>
        </p:nvSpPr>
        <p:spPr>
          <a:xfrm>
            <a:off x="685800" y="2781300"/>
            <a:ext cx="7772400" cy="266541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2400"/>
              <a:buFont typeface="Arial"/>
              <a:buNone/>
            </a:pPr>
            <a:r>
              <a:rPr b="0" i="1" lang="en-US" sz="2400" u="none">
                <a:solidFill>
                  <a:schemeClr val="accent2"/>
                </a:solidFill>
                <a:latin typeface="Arial"/>
                <a:ea typeface="Arial"/>
                <a:cs typeface="Arial"/>
                <a:sym typeface="Arial"/>
              </a:rPr>
              <a:t>‘The ability of a material to perform with an appropriate host response in a specific application’</a:t>
            </a:r>
            <a:endParaRPr/>
          </a:p>
          <a:p>
            <a:pPr indent="-342900" lvl="0" marL="342900" marR="0" rtl="0" algn="ctr">
              <a:lnSpc>
                <a:spcPct val="100000"/>
              </a:lnSpc>
              <a:spcBef>
                <a:spcPts val="480"/>
              </a:spcBef>
              <a:spcAft>
                <a:spcPts val="0"/>
              </a:spcAft>
              <a:buClr>
                <a:schemeClr val="accent2"/>
              </a:buClr>
              <a:buSzPts val="2400"/>
              <a:buFont typeface="Arial"/>
              <a:buNone/>
            </a:pPr>
            <a:r>
              <a:t/>
            </a:r>
            <a:endParaRPr b="0" i="1" sz="2400" u="none">
              <a:solidFill>
                <a:schemeClr val="accent2"/>
              </a:solidFill>
              <a:latin typeface="Arial"/>
              <a:ea typeface="Arial"/>
              <a:cs typeface="Arial"/>
              <a:sym typeface="Arial"/>
            </a:endParaRPr>
          </a:p>
          <a:p>
            <a:pPr indent="-342900" lvl="0" marL="342900" marR="0" rtl="0" algn="ctr">
              <a:lnSpc>
                <a:spcPct val="100000"/>
              </a:lnSpc>
              <a:spcBef>
                <a:spcPts val="480"/>
              </a:spcBef>
              <a:spcAft>
                <a:spcPts val="0"/>
              </a:spcAft>
              <a:buClr>
                <a:schemeClr val="accent2"/>
              </a:buClr>
              <a:buSzPts val="2400"/>
              <a:buFont typeface="Arial"/>
              <a:buNone/>
            </a:pPr>
            <a:r>
              <a:t/>
            </a:r>
            <a:endParaRPr b="0" i="1" sz="2400" u="none">
              <a:solidFill>
                <a:schemeClr val="accent2"/>
              </a:solidFill>
              <a:latin typeface="Arial"/>
              <a:ea typeface="Arial"/>
              <a:cs typeface="Arial"/>
              <a:sym typeface="Arial"/>
            </a:endParaRPr>
          </a:p>
          <a:p>
            <a:pPr indent="-342900" lvl="0" marL="342900" marR="0" rtl="0" algn="ctr">
              <a:lnSpc>
                <a:spcPct val="10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The Williams Dictionary of Biomaterials</a:t>
            </a:r>
            <a:endParaRPr/>
          </a:p>
          <a:p>
            <a:pPr indent="-342900" lvl="0" marL="342900" marR="0" rtl="0" algn="ctr">
              <a:lnSpc>
                <a:spcPct val="10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Liverpool University Press, 1999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35" name="Shape 135"/>
        <p:cNvGrpSpPr/>
        <p:nvPr/>
      </p:nvGrpSpPr>
      <p:grpSpPr>
        <a:xfrm>
          <a:off x="0" y="0"/>
          <a:ext cx="0" cy="0"/>
          <a:chOff x="0" y="0"/>
          <a:chExt cx="0" cy="0"/>
        </a:xfrm>
      </p:grpSpPr>
      <p:sp>
        <p:nvSpPr>
          <p:cNvPr id="136" name="Google Shape;136;p19"/>
          <p:cNvSpPr txBox="1"/>
          <p:nvPr/>
        </p:nvSpPr>
        <p:spPr>
          <a:xfrm>
            <a:off x="2339975" y="1243012"/>
            <a:ext cx="5380037" cy="14636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2000"/>
              <a:buFont typeface="Arial Black"/>
              <a:buNone/>
            </a:pPr>
            <a:r>
              <a:rPr b="0" i="1" lang="en-US" sz="2000" u="none">
                <a:solidFill>
                  <a:schemeClr val="accent2"/>
                </a:solidFill>
                <a:latin typeface="Arial Black"/>
                <a:ea typeface="Arial Black"/>
                <a:cs typeface="Arial Black"/>
                <a:sym typeface="Arial Black"/>
              </a:rPr>
              <a:t>‘The ability of a material to perform with an appropriate host response in a specific application’</a:t>
            </a:r>
            <a:endParaRPr/>
          </a:p>
          <a:p>
            <a:pPr indent="0" lvl="0" marL="0" marR="0" rtl="0" algn="ctr">
              <a:lnSpc>
                <a:spcPct val="100000"/>
              </a:lnSpc>
              <a:spcBef>
                <a:spcPts val="0"/>
              </a:spcBef>
              <a:spcAft>
                <a:spcPts val="0"/>
              </a:spcAft>
              <a:buClr>
                <a:schemeClr val="dk1"/>
              </a:buClr>
              <a:buSzPts val="2000"/>
              <a:buFont typeface="Times New Roman"/>
              <a:buNone/>
            </a:pPr>
            <a:r>
              <a:t/>
            </a:r>
            <a:endParaRPr b="0" i="1" sz="2000" u="none">
              <a:solidFill>
                <a:schemeClr val="accent2"/>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0" i="1" sz="2000" u="none">
              <a:solidFill>
                <a:schemeClr val="accent2"/>
              </a:solidFill>
              <a:latin typeface="Arial Black"/>
              <a:ea typeface="Arial Black"/>
              <a:cs typeface="Arial Black"/>
              <a:sym typeface="Arial Black"/>
            </a:endParaRPr>
          </a:p>
        </p:txBody>
      </p:sp>
      <p:sp>
        <p:nvSpPr>
          <p:cNvPr id="137" name="Google Shape;137;p19"/>
          <p:cNvSpPr txBox="1"/>
          <p:nvPr/>
        </p:nvSpPr>
        <p:spPr>
          <a:xfrm>
            <a:off x="1071562" y="2708275"/>
            <a:ext cx="7356475" cy="1616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2000"/>
              <a:buFont typeface="Arial Black"/>
              <a:buNone/>
            </a:pPr>
            <a:r>
              <a:rPr b="0" i="0" lang="en-US" sz="2000" u="none">
                <a:solidFill>
                  <a:schemeClr val="accent2"/>
                </a:solidFill>
                <a:latin typeface="Arial Black"/>
                <a:ea typeface="Arial Black"/>
                <a:cs typeface="Arial Black"/>
                <a:sym typeface="Arial Black"/>
              </a:rPr>
              <a:t>The scientific basis of biocompatibility involves the</a:t>
            </a:r>
            <a:endParaRPr/>
          </a:p>
          <a:p>
            <a:pPr indent="0" lvl="0" marL="0" marR="0" rtl="0" algn="ctr">
              <a:lnSpc>
                <a:spcPct val="100000"/>
              </a:lnSpc>
              <a:spcBef>
                <a:spcPts val="0"/>
              </a:spcBef>
              <a:spcAft>
                <a:spcPts val="0"/>
              </a:spcAft>
              <a:buClr>
                <a:schemeClr val="accent2"/>
              </a:buClr>
              <a:buSzPts val="2000"/>
              <a:buFont typeface="Arial Black"/>
              <a:buNone/>
            </a:pPr>
            <a:r>
              <a:rPr b="0" i="0" lang="en-US" sz="2000" u="none">
                <a:solidFill>
                  <a:schemeClr val="accent2"/>
                </a:solidFill>
                <a:latin typeface="Arial Black"/>
                <a:ea typeface="Arial Black"/>
                <a:cs typeface="Arial Black"/>
                <a:sym typeface="Arial Black"/>
              </a:rPr>
              <a:t>identification of the causal relationships</a:t>
            </a:r>
            <a:endParaRPr/>
          </a:p>
          <a:p>
            <a:pPr indent="0" lvl="0" marL="0" marR="0" rtl="0" algn="ctr">
              <a:lnSpc>
                <a:spcPct val="100000"/>
              </a:lnSpc>
              <a:spcBef>
                <a:spcPts val="0"/>
              </a:spcBef>
              <a:spcAft>
                <a:spcPts val="0"/>
              </a:spcAft>
              <a:buClr>
                <a:schemeClr val="accent2"/>
              </a:buClr>
              <a:buSzPts val="2000"/>
              <a:buFont typeface="Arial Black"/>
              <a:buNone/>
            </a:pPr>
            <a:r>
              <a:rPr b="0" i="0" lang="en-US" sz="2000" u="none">
                <a:solidFill>
                  <a:schemeClr val="accent2"/>
                </a:solidFill>
                <a:latin typeface="Arial Black"/>
                <a:ea typeface="Arial Black"/>
                <a:cs typeface="Arial Black"/>
                <a:sym typeface="Arial Black"/>
              </a:rPr>
              <a:t>between materials and host tissue such that</a:t>
            </a:r>
            <a:endParaRPr/>
          </a:p>
          <a:p>
            <a:pPr indent="0" lvl="0" marL="0" marR="0" rtl="0" algn="ctr">
              <a:lnSpc>
                <a:spcPct val="100000"/>
              </a:lnSpc>
              <a:spcBef>
                <a:spcPts val="0"/>
              </a:spcBef>
              <a:spcAft>
                <a:spcPts val="0"/>
              </a:spcAft>
              <a:buClr>
                <a:schemeClr val="accent2"/>
              </a:buClr>
              <a:buSzPts val="2000"/>
              <a:buFont typeface="Arial Black"/>
              <a:buNone/>
            </a:pPr>
            <a:r>
              <a:rPr b="0" i="0" lang="en-US" sz="2000" u="none">
                <a:solidFill>
                  <a:schemeClr val="accent2"/>
                </a:solidFill>
                <a:latin typeface="Arial Black"/>
                <a:ea typeface="Arial Black"/>
                <a:cs typeface="Arial Black"/>
                <a:sym typeface="Arial Black"/>
              </a:rPr>
              <a:t>materials can be designed to elicit the</a:t>
            </a:r>
            <a:endParaRPr/>
          </a:p>
          <a:p>
            <a:pPr indent="0" lvl="0" marL="0" marR="0" rtl="0" algn="ctr">
              <a:lnSpc>
                <a:spcPct val="100000"/>
              </a:lnSpc>
              <a:spcBef>
                <a:spcPts val="0"/>
              </a:spcBef>
              <a:spcAft>
                <a:spcPts val="0"/>
              </a:spcAft>
              <a:buClr>
                <a:schemeClr val="accent2"/>
              </a:buClr>
              <a:buSzPts val="2000"/>
              <a:buFont typeface="Arial Black"/>
              <a:buNone/>
            </a:pPr>
            <a:r>
              <a:rPr b="0" i="0" lang="en-US" sz="2000" u="none">
                <a:solidFill>
                  <a:schemeClr val="accent2"/>
                </a:solidFill>
                <a:latin typeface="Arial Black"/>
                <a:ea typeface="Arial Black"/>
                <a:cs typeface="Arial Black"/>
                <a:sym typeface="Arial Black"/>
              </a:rPr>
              <a:t>most appropriate response</a:t>
            </a:r>
            <a:r>
              <a:rPr b="0" i="0" lang="en-US" sz="2000" u="none">
                <a:solidFill>
                  <a:schemeClr val="dk1"/>
                </a:solidFill>
                <a:latin typeface="Arial Black"/>
                <a:ea typeface="Arial Black"/>
                <a:cs typeface="Arial Black"/>
                <a:sym typeface="Arial Black"/>
              </a:rPr>
              <a:t> </a:t>
            </a:r>
            <a:endParaRPr/>
          </a:p>
        </p:txBody>
      </p:sp>
      <p:sp>
        <p:nvSpPr>
          <p:cNvPr id="138" name="Google Shape;138;p19"/>
          <p:cNvSpPr txBox="1"/>
          <p:nvPr/>
        </p:nvSpPr>
        <p:spPr>
          <a:xfrm>
            <a:off x="1901825" y="4724400"/>
            <a:ext cx="5665787" cy="1465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800"/>
              <a:buFont typeface="Georgia"/>
              <a:buNone/>
            </a:pPr>
            <a:r>
              <a:rPr b="0" i="0" lang="en-US" sz="1800" u="none">
                <a:solidFill>
                  <a:schemeClr val="accent2"/>
                </a:solidFill>
                <a:latin typeface="Georgia"/>
                <a:ea typeface="Georgia"/>
                <a:cs typeface="Georgia"/>
                <a:sym typeface="Georgia"/>
              </a:rPr>
              <a:t>This implies that it is possible to determine</a:t>
            </a:r>
            <a:endParaRPr/>
          </a:p>
          <a:p>
            <a:pPr indent="0" lvl="0" marL="0" marR="0" rtl="0" algn="ctr">
              <a:lnSpc>
                <a:spcPct val="100000"/>
              </a:lnSpc>
              <a:spcBef>
                <a:spcPts val="0"/>
              </a:spcBef>
              <a:spcAft>
                <a:spcPts val="0"/>
              </a:spcAft>
              <a:buClr>
                <a:schemeClr val="accent2"/>
              </a:buClr>
              <a:buSzPts val="1800"/>
              <a:buFont typeface="Georgia"/>
              <a:buNone/>
            </a:pPr>
            <a:r>
              <a:rPr b="0" i="0" lang="en-US" sz="1800" u="none">
                <a:solidFill>
                  <a:schemeClr val="accent2"/>
                </a:solidFill>
                <a:latin typeface="Georgia"/>
                <a:ea typeface="Georgia"/>
                <a:cs typeface="Georgia"/>
                <a:sym typeface="Georgia"/>
              </a:rPr>
              <a:t>unequivocally the way in which material parameter X </a:t>
            </a:r>
            <a:endParaRPr/>
          </a:p>
          <a:p>
            <a:pPr indent="0" lvl="0" marL="0" marR="0" rtl="0" algn="ctr">
              <a:lnSpc>
                <a:spcPct val="100000"/>
              </a:lnSpc>
              <a:spcBef>
                <a:spcPts val="0"/>
              </a:spcBef>
              <a:spcAft>
                <a:spcPts val="0"/>
              </a:spcAft>
              <a:buClr>
                <a:schemeClr val="accent2"/>
              </a:buClr>
              <a:buSzPts val="1800"/>
              <a:buFont typeface="Georgia"/>
              <a:buNone/>
            </a:pPr>
            <a:r>
              <a:rPr b="0" i="0" lang="en-US" sz="1800" u="none">
                <a:solidFill>
                  <a:schemeClr val="accent2"/>
                </a:solidFill>
                <a:latin typeface="Georgia"/>
                <a:ea typeface="Georgia"/>
                <a:cs typeface="Georgia"/>
                <a:sym typeface="Georgia"/>
              </a:rPr>
              <a:t>influences host response Y</a:t>
            </a:r>
            <a:endParaRPr/>
          </a:p>
          <a:p>
            <a:pPr indent="0" lvl="0" marL="0" marR="0" rtl="0" algn="ctr">
              <a:lnSpc>
                <a:spcPct val="100000"/>
              </a:lnSpc>
              <a:spcBef>
                <a:spcPts val="0"/>
              </a:spcBef>
              <a:spcAft>
                <a:spcPts val="0"/>
              </a:spcAft>
              <a:buClr>
                <a:schemeClr val="accent2"/>
              </a:buClr>
              <a:buSzPts val="1800"/>
              <a:buFont typeface="Georgia"/>
              <a:buNone/>
            </a:pPr>
            <a:r>
              <a:rPr b="0" i="0" lang="en-US" sz="1800" u="none">
                <a:solidFill>
                  <a:schemeClr val="accent2"/>
                </a:solidFill>
                <a:latin typeface="Georgia"/>
                <a:ea typeface="Georgia"/>
                <a:cs typeface="Georgia"/>
                <a:sym typeface="Georgia"/>
              </a:rPr>
              <a:t>and that knowing this, we can modify X in order to modulate 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42" name="Shape 142"/>
        <p:cNvGrpSpPr/>
        <p:nvPr/>
      </p:nvGrpSpPr>
      <p:grpSpPr>
        <a:xfrm>
          <a:off x="0" y="0"/>
          <a:ext cx="0" cy="0"/>
          <a:chOff x="0" y="0"/>
          <a:chExt cx="0" cy="0"/>
        </a:xfrm>
      </p:grpSpPr>
      <p:sp>
        <p:nvSpPr>
          <p:cNvPr id="143" name="Google Shape;143;p20"/>
          <p:cNvSpPr txBox="1"/>
          <p:nvPr>
            <p:ph type="title"/>
          </p:nvPr>
        </p:nvSpPr>
        <p:spPr>
          <a:xfrm>
            <a:off x="196850" y="609600"/>
            <a:ext cx="8728075" cy="5334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Material Variables</a:t>
            </a:r>
            <a:endParaRPr/>
          </a:p>
        </p:txBody>
      </p:sp>
      <p:sp>
        <p:nvSpPr>
          <p:cNvPr id="144" name="Google Shape;144;p20"/>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Bulk material composition, microstructure, morphology, </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Crystallinity and crystallography,</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Elastic constants, compliance,</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Surface chemical composition, chemical gradient, molecular mobility,</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Surface topography and porosity</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Water content, hydrophobic – hydrophilic balance, surface energy</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Corrosion parameters, ion release profile, metal ion toxicity</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Polymer degradation profile, degradation product toxicity</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Leachables, catalysts, additives, contaminants</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Ceramic dissolution profile</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Wear debris release profile, particle size</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Sterility and endotoxins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48" name="Shape 148"/>
        <p:cNvGrpSpPr/>
        <p:nvPr/>
      </p:nvGrpSpPr>
      <p:grpSpPr>
        <a:xfrm>
          <a:off x="0" y="0"/>
          <a:ext cx="0" cy="0"/>
          <a:chOff x="0" y="0"/>
          <a:chExt cx="0" cy="0"/>
        </a:xfrm>
      </p:grpSpPr>
      <p:sp>
        <p:nvSpPr>
          <p:cNvPr id="149" name="Google Shape;149;p21"/>
          <p:cNvSpPr txBox="1"/>
          <p:nvPr>
            <p:ph type="title"/>
          </p:nvPr>
        </p:nvSpPr>
        <p:spPr>
          <a:xfrm>
            <a:off x="196850" y="609600"/>
            <a:ext cx="8728075" cy="5334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Host Response Characteristics</a:t>
            </a:r>
            <a:endParaRPr/>
          </a:p>
        </p:txBody>
      </p:sp>
      <p:sp>
        <p:nvSpPr>
          <p:cNvPr id="150" name="Google Shape;150;p21"/>
          <p:cNvSpPr txBox="1"/>
          <p:nvPr>
            <p:ph idx="1" type="body"/>
          </p:nvPr>
        </p:nvSpPr>
        <p:spPr>
          <a:xfrm>
            <a:off x="685800" y="1341437"/>
            <a:ext cx="7772400" cy="41052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Protein adsorption and desorption characteristics</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Complement activation</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Platelet adhesion, activation and aggregation</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Activation of intrinsic clotting cascade</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Neutrophil activation</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Fibroblast behaviour and fibrosis</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Microvascular changes</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Macrophage activation, foreign body giant cell production</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Osteoblast / osteoclast responses</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Endothelial proliferation</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Antibody production, lymphocyte behaviour</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Acute hypersensitivity / anaphylaxis</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Delayed hypersensitivity</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Genotoxicity, reproductive toxicity</a:t>
            </a:r>
            <a:endParaRPr/>
          </a:p>
          <a:p>
            <a:pPr indent="-342900" lvl="0" marL="342900" marR="0" rtl="0" algn="l">
              <a:lnSpc>
                <a:spcPct val="90000"/>
              </a:lnSpc>
              <a:spcBef>
                <a:spcPts val="360"/>
              </a:spcBef>
              <a:spcAft>
                <a:spcPts val="0"/>
              </a:spcAft>
              <a:buClr>
                <a:schemeClr val="accent2"/>
              </a:buClr>
              <a:buSzPts val="1800"/>
              <a:buFont typeface="Arial"/>
              <a:buChar char="•"/>
            </a:pPr>
            <a:r>
              <a:rPr b="0" i="0" lang="en-US" sz="1800" u="none">
                <a:solidFill>
                  <a:schemeClr val="accent2"/>
                </a:solidFill>
                <a:latin typeface="Arial"/>
                <a:ea typeface="Arial"/>
                <a:cs typeface="Arial"/>
                <a:sym typeface="Arial"/>
              </a:rPr>
              <a:t>Tumour formation</a:t>
            </a:r>
            <a:endParaRPr/>
          </a:p>
          <a:p>
            <a:pPr indent="-342900" lvl="0" marL="342900" marR="0" rtl="0" algn="l">
              <a:lnSpc>
                <a:spcPct val="100000"/>
              </a:lnSpc>
              <a:spcBef>
                <a:spcPts val="360"/>
              </a:spcBef>
              <a:spcAft>
                <a:spcPts val="0"/>
              </a:spcAft>
              <a:buNone/>
            </a:pPr>
            <a:r>
              <a:t/>
            </a:r>
            <a:endParaRPr b="0" i="0" sz="1800" u="none">
              <a:solidFill>
                <a:schemeClr val="accent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54" name="Shape 154"/>
        <p:cNvGrpSpPr/>
        <p:nvPr/>
      </p:nvGrpSpPr>
      <p:grpSpPr>
        <a:xfrm>
          <a:off x="0" y="0"/>
          <a:ext cx="0" cy="0"/>
          <a:chOff x="0" y="0"/>
          <a:chExt cx="0" cy="0"/>
        </a:xfrm>
      </p:grpSpPr>
      <p:sp>
        <p:nvSpPr>
          <p:cNvPr id="155" name="Google Shape;155;p22"/>
          <p:cNvSpPr txBox="1"/>
          <p:nvPr>
            <p:ph type="title"/>
          </p:nvPr>
        </p:nvSpPr>
        <p:spPr>
          <a:xfrm>
            <a:off x="179387" y="609600"/>
            <a:ext cx="8745537" cy="13065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Biocompatibility;</a:t>
            </a:r>
            <a:br>
              <a:rPr b="0" i="0" lang="en-US" sz="3200" u="none">
                <a:solidFill>
                  <a:schemeClr val="dk1"/>
                </a:solidFill>
                <a:latin typeface="Arial"/>
                <a:ea typeface="Arial"/>
                <a:cs typeface="Arial"/>
                <a:sym typeface="Arial"/>
              </a:rPr>
            </a:br>
            <a:r>
              <a:rPr b="0" i="0" lang="en-US" sz="3200" u="none">
                <a:solidFill>
                  <a:schemeClr val="dk1"/>
                </a:solidFill>
                <a:latin typeface="Arial"/>
                <a:ea typeface="Arial"/>
                <a:cs typeface="Arial"/>
                <a:sym typeface="Arial"/>
              </a:rPr>
              <a:t>Long-term Implantable Devices </a:t>
            </a:r>
            <a:endParaRPr/>
          </a:p>
        </p:txBody>
      </p:sp>
      <p:sp>
        <p:nvSpPr>
          <p:cNvPr id="156" name="Google Shape;156;p22"/>
          <p:cNvSpPr txBox="1"/>
          <p:nvPr>
            <p:ph idx="1" type="body"/>
          </p:nvPr>
        </p:nvSpPr>
        <p:spPr>
          <a:xfrm>
            <a:off x="685800" y="2205037"/>
            <a:ext cx="7772400" cy="324167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The biocompatibility of a long term</a:t>
            </a:r>
            <a:endParaRPr/>
          </a:p>
          <a:p>
            <a:pPr indent="-342900" lvl="0" marL="342900" marR="0" rtl="0" algn="ctr">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implantable medical device refers to the </a:t>
            </a:r>
            <a:endParaRPr/>
          </a:p>
          <a:p>
            <a:pPr indent="-342900" lvl="0" marL="342900" marR="0" rtl="0" algn="ctr">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ability of the device to perform its intended</a:t>
            </a:r>
            <a:endParaRPr/>
          </a:p>
          <a:p>
            <a:pPr indent="-342900" lvl="0" marL="342900" marR="0" rtl="0" algn="ctr">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function, with the desired degree of</a:t>
            </a:r>
            <a:endParaRPr/>
          </a:p>
          <a:p>
            <a:pPr indent="-342900" lvl="0" marL="342900" marR="0" rtl="0" algn="ctr">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incorporation in the host, without eliciting</a:t>
            </a:r>
            <a:endParaRPr/>
          </a:p>
          <a:p>
            <a:pPr indent="-342900" lvl="0" marL="342900" marR="0" rtl="0" algn="ctr">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any undesirable local or systemic effects </a:t>
            </a:r>
            <a:endParaRPr/>
          </a:p>
          <a:p>
            <a:pPr indent="-342900" lvl="0" marL="342900" marR="0" rtl="0" algn="ctr">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in that host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60" name="Shape 160"/>
        <p:cNvGrpSpPr/>
        <p:nvPr/>
      </p:nvGrpSpPr>
      <p:grpSpPr>
        <a:xfrm>
          <a:off x="0" y="0"/>
          <a:ext cx="0" cy="0"/>
          <a:chOff x="0" y="0"/>
          <a:chExt cx="0" cy="0"/>
        </a:xfrm>
      </p:grpSpPr>
      <p:sp>
        <p:nvSpPr>
          <p:cNvPr id="161" name="Google Shape;161;p23"/>
          <p:cNvSpPr txBox="1"/>
          <p:nvPr>
            <p:ph type="title"/>
          </p:nvPr>
        </p:nvSpPr>
        <p:spPr>
          <a:xfrm>
            <a:off x="196850" y="609600"/>
            <a:ext cx="8728075" cy="10906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Tissue Engineering Scaffold</a:t>
            </a:r>
            <a:endParaRPr/>
          </a:p>
        </p:txBody>
      </p:sp>
      <p:sp>
        <p:nvSpPr>
          <p:cNvPr id="162" name="Google Shape;162;p23"/>
          <p:cNvSpPr txBox="1"/>
          <p:nvPr>
            <p:ph idx="1" type="body"/>
          </p:nvPr>
        </p:nvSpPr>
        <p:spPr>
          <a:xfrm>
            <a:off x="685800" y="2636837"/>
            <a:ext cx="7772400" cy="280987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chemeClr val="accent2"/>
              </a:buClr>
              <a:buSzPts val="2400"/>
              <a:buFont typeface="Arial"/>
              <a:buNone/>
            </a:pPr>
            <a:r>
              <a:rPr b="0" i="1" lang="en-US" sz="2400" u="none">
                <a:solidFill>
                  <a:schemeClr val="accent2"/>
                </a:solidFill>
                <a:latin typeface="Arial"/>
                <a:ea typeface="Arial"/>
                <a:cs typeface="Arial"/>
                <a:sym typeface="Arial"/>
              </a:rPr>
              <a:t>The biocompatibility of a scaffold or matrix for a tissue engineering product refers to the ability to perform as a substrate that will support the appropriate cellular activity, including the  facilitation of  molecular and mechanical signalling systems, in order to optimise tissue regeneration, without eliciting any undesirable effects in those cells, or inducing any undesirable local or systemic responses in the eventual host.</a:t>
            </a:r>
            <a:endParaRPr/>
          </a:p>
          <a:p>
            <a:pPr indent="-342900" lvl="0" marL="342900" marR="0" rtl="0" algn="just">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 </a:t>
            </a:r>
            <a:endParaRPr/>
          </a:p>
          <a:p>
            <a:pPr indent="-342900" lvl="0" marL="342900" marR="0" rtl="0" algn="l">
              <a:lnSpc>
                <a:spcPct val="100000"/>
              </a:lnSpc>
              <a:spcBef>
                <a:spcPts val="480"/>
              </a:spcBef>
              <a:spcAft>
                <a:spcPts val="0"/>
              </a:spcAft>
              <a:buNone/>
            </a:pPr>
            <a:r>
              <a:t/>
            </a:r>
            <a:endParaRPr b="0" i="0" sz="2400" u="none">
              <a:solidFill>
                <a:schemeClr val="accent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66" name="Shape 166"/>
        <p:cNvGrpSpPr/>
        <p:nvPr/>
      </p:nvGrpSpPr>
      <p:grpSpPr>
        <a:xfrm>
          <a:off x="0" y="0"/>
          <a:ext cx="0" cy="0"/>
          <a:chOff x="0" y="0"/>
          <a:chExt cx="0" cy="0"/>
        </a:xfrm>
      </p:grpSpPr>
      <p:sp>
        <p:nvSpPr>
          <p:cNvPr id="167" name="Google Shape;167;p24"/>
          <p:cNvSpPr txBox="1"/>
          <p:nvPr>
            <p:ph type="title"/>
          </p:nvPr>
        </p:nvSpPr>
        <p:spPr>
          <a:xfrm>
            <a:off x="179387" y="609600"/>
            <a:ext cx="8745537" cy="15954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Some Scientific Issues in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Tissue Engineering</a:t>
            </a:r>
            <a:r>
              <a:rPr b="0" i="0" lang="en-US" sz="2400" u="none">
                <a:solidFill>
                  <a:srgbClr val="FFFF66"/>
                </a:solidFill>
                <a:latin typeface="Arial"/>
                <a:ea typeface="Arial"/>
                <a:cs typeface="Arial"/>
                <a:sym typeface="Arial"/>
              </a:rPr>
              <a:t> </a:t>
            </a:r>
            <a:endParaRPr/>
          </a:p>
        </p:txBody>
      </p:sp>
      <p:sp>
        <p:nvSpPr>
          <p:cNvPr id="168" name="Google Shape;168;p24"/>
          <p:cNvSpPr txBox="1"/>
          <p:nvPr>
            <p:ph idx="1" type="body"/>
          </p:nvPr>
        </p:nvSpPr>
        <p:spPr>
          <a:xfrm>
            <a:off x="685800" y="2205037"/>
            <a:ext cx="7772400" cy="32416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Better selection and testing of scaffolds and matrices</a:t>
            </a:r>
            <a:endParaRPr/>
          </a:p>
          <a:p>
            <a:pPr indent="-342900" lvl="0" marL="342900" marR="0" rtl="0" algn="l">
              <a:lnSpc>
                <a:spcPct val="10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Autologous cell expansion, maintenance of phenotype and optimisation of efficiency</a:t>
            </a:r>
            <a:endParaRPr/>
          </a:p>
          <a:p>
            <a:pPr indent="-342900" lvl="0" marL="342900" marR="0" rtl="0" algn="l">
              <a:lnSpc>
                <a:spcPct val="10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Control of differentiation of stem cells in the abnormal environment of bioreactors</a:t>
            </a:r>
            <a:endParaRPr/>
          </a:p>
          <a:p>
            <a:pPr indent="-342900" lvl="0" marL="342900" marR="0" rtl="0" algn="l">
              <a:lnSpc>
                <a:spcPct val="10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Control of tissue regeneration in co-cultured heterogeneous anisotropic systems</a:t>
            </a:r>
            <a:endParaRPr/>
          </a:p>
          <a:p>
            <a:pPr indent="-342900" lvl="0" marL="342900" marR="0" rtl="0" algn="l">
              <a:lnSpc>
                <a:spcPct val="10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Optimisation of mechanotransduction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3" name="Shape 63"/>
        <p:cNvGrpSpPr/>
        <p:nvPr/>
      </p:nvGrpSpPr>
      <p:grpSpPr>
        <a:xfrm>
          <a:off x="0" y="0"/>
          <a:ext cx="0" cy="0"/>
          <a:chOff x="0" y="0"/>
          <a:chExt cx="0" cy="0"/>
        </a:xfrm>
      </p:grpSpPr>
      <p:sp>
        <p:nvSpPr>
          <p:cNvPr id="64" name="Google Shape;64;p7"/>
          <p:cNvSpPr txBox="1"/>
          <p:nvPr>
            <p:ph type="title"/>
          </p:nvPr>
        </p:nvSpPr>
        <p:spPr>
          <a:xfrm>
            <a:off x="196850" y="609600"/>
            <a:ext cx="8728075" cy="10906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David Williams</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Relevant Background</a:t>
            </a:r>
            <a:endParaRPr/>
          </a:p>
        </p:txBody>
      </p:sp>
      <p:sp>
        <p:nvSpPr>
          <p:cNvPr id="65" name="Google Shape;65;p7"/>
          <p:cNvSpPr txBox="1"/>
          <p:nvPr>
            <p:ph idx="1" type="body"/>
          </p:nvPr>
        </p:nvSpPr>
        <p:spPr>
          <a:xfrm>
            <a:off x="685800" y="2060575"/>
            <a:ext cx="7772400" cy="33861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Educated as materials scientist</a:t>
            </a:r>
            <a:endParaRPr/>
          </a:p>
          <a:p>
            <a:pPr indent="-228600" lvl="0" marL="342900" marR="0" rtl="0" algn="l">
              <a:lnSpc>
                <a:spcPct val="100000"/>
              </a:lnSpc>
              <a:spcBef>
                <a:spcPts val="360"/>
              </a:spcBef>
              <a:spcAft>
                <a:spcPts val="0"/>
              </a:spcAft>
              <a:buClr>
                <a:schemeClr val="accent2"/>
              </a:buClr>
              <a:buSzPts val="1800"/>
              <a:buFont typeface="Arial"/>
              <a:buNone/>
            </a:pPr>
            <a:r>
              <a:t/>
            </a:r>
            <a:endParaRPr b="0" i="0" sz="1800" u="none" cap="none" strike="noStrike">
              <a:solidFill>
                <a:schemeClr val="accent2"/>
              </a:solidFill>
              <a:latin typeface="Arial"/>
              <a:ea typeface="Arial"/>
              <a:cs typeface="Arial"/>
              <a:sym typeface="Arial"/>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Over 35 years experience in medical technologies</a:t>
            </a:r>
            <a:endParaRPr/>
          </a:p>
          <a:p>
            <a:pPr indent="-228600" lvl="0" marL="342900" marR="0" rtl="0" algn="l">
              <a:lnSpc>
                <a:spcPct val="100000"/>
              </a:lnSpc>
              <a:spcBef>
                <a:spcPts val="360"/>
              </a:spcBef>
              <a:spcAft>
                <a:spcPts val="0"/>
              </a:spcAft>
              <a:buClr>
                <a:schemeClr val="accent2"/>
              </a:buClr>
              <a:buSzPts val="1800"/>
              <a:buFont typeface="Arial"/>
              <a:buNone/>
            </a:pPr>
            <a:r>
              <a:t/>
            </a:r>
            <a:endParaRPr b="0" i="0" sz="1800" u="none" cap="none" strike="noStrike">
              <a:solidFill>
                <a:schemeClr val="accent2"/>
              </a:solidFill>
              <a:latin typeface="Arial"/>
              <a:ea typeface="Arial"/>
              <a:cs typeface="Arial"/>
              <a:sym typeface="Arial"/>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Main research interest in biomaterials and biocompatibility</a:t>
            </a:r>
            <a:endParaRPr/>
          </a:p>
          <a:p>
            <a:pPr indent="-228600" lvl="0" marL="342900" marR="0" rtl="0" algn="l">
              <a:lnSpc>
                <a:spcPct val="100000"/>
              </a:lnSpc>
              <a:spcBef>
                <a:spcPts val="360"/>
              </a:spcBef>
              <a:spcAft>
                <a:spcPts val="0"/>
              </a:spcAft>
              <a:buClr>
                <a:schemeClr val="accent2"/>
              </a:buClr>
              <a:buSzPts val="1800"/>
              <a:buFont typeface="Arial"/>
              <a:buNone/>
            </a:pPr>
            <a:r>
              <a:t/>
            </a:r>
            <a:endParaRPr b="0" i="0" sz="1800" u="none" cap="none" strike="noStrike">
              <a:solidFill>
                <a:schemeClr val="accent2"/>
              </a:solidFill>
              <a:latin typeface="Arial"/>
              <a:ea typeface="Arial"/>
              <a:cs typeface="Arial"/>
              <a:sym typeface="Arial"/>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Establishment of UK Centre for Tissue Engineering</a:t>
            </a:r>
            <a:endParaRPr/>
          </a:p>
          <a:p>
            <a:pPr indent="-228600" lvl="0" marL="342900" marR="0" rtl="0" algn="l">
              <a:lnSpc>
                <a:spcPct val="100000"/>
              </a:lnSpc>
              <a:spcBef>
                <a:spcPts val="360"/>
              </a:spcBef>
              <a:spcAft>
                <a:spcPts val="0"/>
              </a:spcAft>
              <a:buClr>
                <a:schemeClr val="accent2"/>
              </a:buClr>
              <a:buSzPts val="1800"/>
              <a:buFont typeface="Arial"/>
              <a:buNone/>
            </a:pPr>
            <a:r>
              <a:t/>
            </a:r>
            <a:endParaRPr b="0" i="0" sz="1800" u="none" cap="none" strike="noStrike">
              <a:solidFill>
                <a:schemeClr val="accent2"/>
              </a:solidFill>
              <a:latin typeface="Arial"/>
              <a:ea typeface="Arial"/>
              <a:cs typeface="Arial"/>
              <a:sym typeface="Arial"/>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Academic interests in the dialogue between medical device technologies and tissue engineering / regenerative medicine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72" name="Shape 172"/>
        <p:cNvGrpSpPr/>
        <p:nvPr/>
      </p:nvGrpSpPr>
      <p:grpSpPr>
        <a:xfrm>
          <a:off x="0" y="0"/>
          <a:ext cx="0" cy="0"/>
          <a:chOff x="0" y="0"/>
          <a:chExt cx="0" cy="0"/>
        </a:xfrm>
      </p:grpSpPr>
      <p:sp>
        <p:nvSpPr>
          <p:cNvPr id="173" name="Google Shape;173;p25"/>
          <p:cNvSpPr txBox="1"/>
          <p:nvPr>
            <p:ph type="title"/>
          </p:nvPr>
        </p:nvSpPr>
        <p:spPr>
          <a:xfrm>
            <a:off x="179387" y="609600"/>
            <a:ext cx="8745537" cy="145097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Some Scientific Issues in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Tissue Engineering</a:t>
            </a:r>
            <a:r>
              <a:rPr b="0" i="0" lang="en-US" sz="2400" u="none">
                <a:solidFill>
                  <a:srgbClr val="FFFF66"/>
                </a:solidFill>
                <a:latin typeface="Arial"/>
                <a:ea typeface="Arial"/>
                <a:cs typeface="Arial"/>
                <a:sym typeface="Arial"/>
              </a:rPr>
              <a:t> </a:t>
            </a:r>
            <a:endParaRPr/>
          </a:p>
        </p:txBody>
      </p:sp>
      <p:sp>
        <p:nvSpPr>
          <p:cNvPr id="174" name="Google Shape;174;p25"/>
          <p:cNvSpPr txBox="1"/>
          <p:nvPr>
            <p:ph idx="1" type="body"/>
          </p:nvPr>
        </p:nvSpPr>
        <p:spPr>
          <a:xfrm>
            <a:off x="685800" y="2852737"/>
            <a:ext cx="7772400" cy="25939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Development of effective non-viral vectors for gene transfection</a:t>
            </a:r>
            <a:endParaRPr/>
          </a:p>
          <a:p>
            <a:pPr indent="-342900" lvl="0" marL="342900" marR="0" rtl="0" algn="l">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Immunomodulation with allogeneic cell derived products</a:t>
            </a:r>
            <a:endParaRPr/>
          </a:p>
          <a:p>
            <a:pPr indent="-342900" lvl="0" marL="342900" marR="0" rtl="0" algn="l">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Optimisation of vascularisation and angiogenesis</a:t>
            </a:r>
            <a:endParaRPr/>
          </a:p>
          <a:p>
            <a:pPr indent="-342900" lvl="0" marL="342900" marR="0" rtl="0" algn="l">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Functionality of regenerated tissue</a:t>
            </a:r>
            <a:endParaRPr/>
          </a:p>
          <a:p>
            <a:pPr indent="-342900" lvl="0" marL="342900" marR="0" rtl="0" algn="l">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Control of inflammation during incorporation into the host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78" name="Shape 178"/>
        <p:cNvGrpSpPr/>
        <p:nvPr/>
      </p:nvGrpSpPr>
      <p:grpSpPr>
        <a:xfrm>
          <a:off x="0" y="0"/>
          <a:ext cx="0" cy="0"/>
          <a:chOff x="0" y="0"/>
          <a:chExt cx="0" cy="0"/>
        </a:xfrm>
      </p:grpSpPr>
      <p:sp>
        <p:nvSpPr>
          <p:cNvPr id="179" name="Google Shape;179;p26"/>
          <p:cNvSpPr txBox="1"/>
          <p:nvPr>
            <p:ph type="title"/>
          </p:nvPr>
        </p:nvSpPr>
        <p:spPr>
          <a:xfrm>
            <a:off x="196850" y="908050"/>
            <a:ext cx="8728075" cy="86518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Disease patterns</a:t>
            </a:r>
            <a:endParaRPr/>
          </a:p>
        </p:txBody>
      </p:sp>
      <p:sp>
        <p:nvSpPr>
          <p:cNvPr id="180" name="Google Shape;180;p26"/>
          <p:cNvSpPr txBox="1"/>
          <p:nvPr>
            <p:ph idx="1" type="body"/>
          </p:nvPr>
        </p:nvSpPr>
        <p:spPr>
          <a:xfrm>
            <a:off x="685800" y="2349500"/>
            <a:ext cx="7772400" cy="309721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Diabetes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Cardiovascular disease / heart failure</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Neurodegenerative diseases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Joint diseases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Malaria</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HIV / AIDS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Dental and oral</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Blindness and deafness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Zoonoses (Avian flu, SARS?)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84" name="Shape 184"/>
        <p:cNvGrpSpPr/>
        <p:nvPr/>
      </p:nvGrpSpPr>
      <p:grpSpPr>
        <a:xfrm>
          <a:off x="0" y="0"/>
          <a:ext cx="0" cy="0"/>
          <a:chOff x="0" y="0"/>
          <a:chExt cx="0" cy="0"/>
        </a:xfrm>
      </p:grpSpPr>
      <p:sp>
        <p:nvSpPr>
          <p:cNvPr id="185" name="Google Shape;185;p27"/>
          <p:cNvSpPr txBox="1"/>
          <p:nvPr>
            <p:ph type="title"/>
          </p:nvPr>
        </p:nvSpPr>
        <p:spPr>
          <a:xfrm>
            <a:off x="196850" y="609600"/>
            <a:ext cx="8728075" cy="5334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Disease patterns;</a:t>
            </a:r>
            <a:br>
              <a:rPr b="0" i="0" lang="en-US" sz="2400" u="none">
                <a:solidFill>
                  <a:schemeClr val="dk1"/>
                </a:solidFill>
                <a:latin typeface="Arial"/>
                <a:ea typeface="Arial"/>
                <a:cs typeface="Arial"/>
                <a:sym typeface="Arial"/>
              </a:rPr>
            </a:br>
            <a:r>
              <a:rPr b="0" i="0" lang="en-US" sz="2400" u="none">
                <a:solidFill>
                  <a:schemeClr val="dk1"/>
                </a:solidFill>
                <a:latin typeface="Arial"/>
                <a:ea typeface="Arial"/>
                <a:cs typeface="Arial"/>
                <a:sym typeface="Arial"/>
              </a:rPr>
              <a:t>All cancers, male, 1999</a:t>
            </a:r>
            <a:r>
              <a:rPr b="0" i="0" lang="en-US" sz="2400" u="none">
                <a:solidFill>
                  <a:srgbClr val="FFFF66"/>
                </a:solidFill>
                <a:latin typeface="Arial"/>
                <a:ea typeface="Arial"/>
                <a:cs typeface="Arial"/>
                <a:sym typeface="Arial"/>
              </a:rPr>
              <a:t> </a:t>
            </a:r>
            <a:endParaRPr/>
          </a:p>
        </p:txBody>
      </p:sp>
      <p:grpSp>
        <p:nvGrpSpPr>
          <p:cNvPr id="186" name="Google Shape;186;p27"/>
          <p:cNvGrpSpPr/>
          <p:nvPr/>
        </p:nvGrpSpPr>
        <p:grpSpPr>
          <a:xfrm>
            <a:off x="457200" y="1484312"/>
            <a:ext cx="8229600" cy="5373687"/>
            <a:chOff x="288" y="1008"/>
            <a:chExt cx="5184" cy="3375"/>
          </a:xfrm>
        </p:grpSpPr>
        <p:sp>
          <p:nvSpPr>
            <p:cNvPr id="187" name="Google Shape;187;p27"/>
            <p:cNvSpPr txBox="1"/>
            <p:nvPr/>
          </p:nvSpPr>
          <p:spPr>
            <a:xfrm>
              <a:off x="4176" y="4057"/>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247.7</a:t>
              </a:r>
              <a:endParaRPr/>
            </a:p>
          </p:txBody>
        </p:sp>
        <p:sp>
          <p:nvSpPr>
            <p:cNvPr id="188" name="Google Shape;188;p27"/>
            <p:cNvSpPr txBox="1"/>
            <p:nvPr/>
          </p:nvSpPr>
          <p:spPr>
            <a:xfrm>
              <a:off x="2880" y="4057"/>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315.3</a:t>
              </a:r>
              <a:endParaRPr/>
            </a:p>
          </p:txBody>
        </p:sp>
        <p:sp>
          <p:nvSpPr>
            <p:cNvPr id="189" name="Google Shape;189;p27"/>
            <p:cNvSpPr txBox="1"/>
            <p:nvPr/>
          </p:nvSpPr>
          <p:spPr>
            <a:xfrm>
              <a:off x="1584" y="4057"/>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6,899</a:t>
              </a:r>
              <a:endParaRPr/>
            </a:p>
          </p:txBody>
        </p:sp>
        <p:sp>
          <p:nvSpPr>
            <p:cNvPr id="190" name="Google Shape;190;p27"/>
            <p:cNvSpPr txBox="1"/>
            <p:nvPr/>
          </p:nvSpPr>
          <p:spPr>
            <a:xfrm>
              <a:off x="288" y="4057"/>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Croatia</a:t>
              </a:r>
              <a:endParaRPr/>
            </a:p>
          </p:txBody>
        </p:sp>
        <p:sp>
          <p:nvSpPr>
            <p:cNvPr id="191" name="Google Shape;191;p27"/>
            <p:cNvSpPr txBox="1"/>
            <p:nvPr/>
          </p:nvSpPr>
          <p:spPr>
            <a:xfrm>
              <a:off x="4176" y="3731"/>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227.4</a:t>
              </a:r>
              <a:endParaRPr/>
            </a:p>
          </p:txBody>
        </p:sp>
        <p:sp>
          <p:nvSpPr>
            <p:cNvPr id="192" name="Google Shape;192;p27"/>
            <p:cNvSpPr txBox="1"/>
            <p:nvPr/>
          </p:nvSpPr>
          <p:spPr>
            <a:xfrm>
              <a:off x="2880" y="3731"/>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271.1</a:t>
              </a:r>
              <a:endParaRPr/>
            </a:p>
          </p:txBody>
        </p:sp>
        <p:sp>
          <p:nvSpPr>
            <p:cNvPr id="193" name="Google Shape;193;p27"/>
            <p:cNvSpPr txBox="1"/>
            <p:nvPr/>
          </p:nvSpPr>
          <p:spPr>
            <a:xfrm>
              <a:off x="1584" y="3731"/>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7,113</a:t>
              </a:r>
              <a:endParaRPr/>
            </a:p>
          </p:txBody>
        </p:sp>
        <p:sp>
          <p:nvSpPr>
            <p:cNvPr id="194" name="Google Shape;194;p27"/>
            <p:cNvSpPr txBox="1"/>
            <p:nvPr/>
          </p:nvSpPr>
          <p:spPr>
            <a:xfrm>
              <a:off x="288" y="3731"/>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Slovakia</a:t>
              </a:r>
              <a:endParaRPr/>
            </a:p>
          </p:txBody>
        </p:sp>
        <p:sp>
          <p:nvSpPr>
            <p:cNvPr id="195" name="Google Shape;195;p27"/>
            <p:cNvSpPr txBox="1"/>
            <p:nvPr/>
          </p:nvSpPr>
          <p:spPr>
            <a:xfrm>
              <a:off x="4176" y="3405"/>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177.7</a:t>
              </a:r>
              <a:endParaRPr/>
            </a:p>
          </p:txBody>
        </p:sp>
        <p:sp>
          <p:nvSpPr>
            <p:cNvPr id="196" name="Google Shape;196;p27"/>
            <p:cNvSpPr txBox="1"/>
            <p:nvPr/>
          </p:nvSpPr>
          <p:spPr>
            <a:xfrm>
              <a:off x="2880" y="3405"/>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300.7</a:t>
              </a:r>
              <a:endParaRPr/>
            </a:p>
          </p:txBody>
        </p:sp>
        <p:sp>
          <p:nvSpPr>
            <p:cNvPr id="197" name="Google Shape;197;p27"/>
            <p:cNvSpPr txBox="1"/>
            <p:nvPr/>
          </p:nvSpPr>
          <p:spPr>
            <a:xfrm>
              <a:off x="1584" y="3405"/>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7,474</a:t>
              </a:r>
              <a:endParaRPr/>
            </a:p>
          </p:txBody>
        </p:sp>
        <p:sp>
          <p:nvSpPr>
            <p:cNvPr id="198" name="Google Shape;198;p27"/>
            <p:cNvSpPr txBox="1"/>
            <p:nvPr/>
          </p:nvSpPr>
          <p:spPr>
            <a:xfrm>
              <a:off x="288" y="3405"/>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UK-Scotland</a:t>
              </a:r>
              <a:endParaRPr/>
            </a:p>
          </p:txBody>
        </p:sp>
        <p:sp>
          <p:nvSpPr>
            <p:cNvPr id="199" name="Google Shape;199;p27"/>
            <p:cNvSpPr txBox="1"/>
            <p:nvPr/>
          </p:nvSpPr>
          <p:spPr>
            <a:xfrm>
              <a:off x="4176" y="3079"/>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173.1</a:t>
              </a:r>
              <a:endParaRPr/>
            </a:p>
          </p:txBody>
        </p:sp>
        <p:sp>
          <p:nvSpPr>
            <p:cNvPr id="200" name="Google Shape;200;p27"/>
            <p:cNvSpPr txBox="1"/>
            <p:nvPr/>
          </p:nvSpPr>
          <p:spPr>
            <a:xfrm>
              <a:off x="2880" y="3079"/>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268.4</a:t>
              </a:r>
              <a:endParaRPr/>
            </a:p>
          </p:txBody>
        </p:sp>
        <p:sp>
          <p:nvSpPr>
            <p:cNvPr id="201" name="Google Shape;201;p27"/>
            <p:cNvSpPr txBox="1"/>
            <p:nvPr/>
          </p:nvSpPr>
          <p:spPr>
            <a:xfrm>
              <a:off x="1584" y="3079"/>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20,987</a:t>
              </a:r>
              <a:endParaRPr/>
            </a:p>
          </p:txBody>
        </p:sp>
        <p:sp>
          <p:nvSpPr>
            <p:cNvPr id="202" name="Google Shape;202;p27"/>
            <p:cNvSpPr txBox="1"/>
            <p:nvPr/>
          </p:nvSpPr>
          <p:spPr>
            <a:xfrm>
              <a:off x="288" y="3079"/>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Netherlands</a:t>
              </a:r>
              <a:endParaRPr/>
            </a:p>
          </p:txBody>
        </p:sp>
        <p:sp>
          <p:nvSpPr>
            <p:cNvPr id="203" name="Google Shape;203;p27"/>
            <p:cNvSpPr txBox="1"/>
            <p:nvPr/>
          </p:nvSpPr>
          <p:spPr>
            <a:xfrm>
              <a:off x="4176" y="2753"/>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152.0</a:t>
              </a:r>
              <a:endParaRPr/>
            </a:p>
          </p:txBody>
        </p:sp>
        <p:sp>
          <p:nvSpPr>
            <p:cNvPr id="204" name="Google Shape;204;p27"/>
            <p:cNvSpPr txBox="1"/>
            <p:nvPr/>
          </p:nvSpPr>
          <p:spPr>
            <a:xfrm>
              <a:off x="2880" y="2753"/>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269.0</a:t>
              </a:r>
              <a:endParaRPr/>
            </a:p>
          </p:txBody>
        </p:sp>
        <p:sp>
          <p:nvSpPr>
            <p:cNvPr id="205" name="Google Shape;205;p27"/>
            <p:cNvSpPr txBox="1"/>
            <p:nvPr/>
          </p:nvSpPr>
          <p:spPr>
            <a:xfrm>
              <a:off x="1584" y="2753"/>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78,810</a:t>
              </a:r>
              <a:endParaRPr/>
            </a:p>
          </p:txBody>
        </p:sp>
        <p:sp>
          <p:nvSpPr>
            <p:cNvPr id="206" name="Google Shape;206;p27"/>
            <p:cNvSpPr txBox="1"/>
            <p:nvPr/>
          </p:nvSpPr>
          <p:spPr>
            <a:xfrm>
              <a:off x="288" y="2753"/>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UK –England</a:t>
              </a:r>
              <a:endParaRPr/>
            </a:p>
          </p:txBody>
        </p:sp>
        <p:sp>
          <p:nvSpPr>
            <p:cNvPr id="207" name="Google Shape;207;p27"/>
            <p:cNvSpPr txBox="1"/>
            <p:nvPr/>
          </p:nvSpPr>
          <p:spPr>
            <a:xfrm>
              <a:off x="4176" y="2427"/>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121.7</a:t>
              </a:r>
              <a:endParaRPr/>
            </a:p>
          </p:txBody>
        </p:sp>
        <p:sp>
          <p:nvSpPr>
            <p:cNvPr id="208" name="Google Shape;208;p27"/>
            <p:cNvSpPr txBox="1"/>
            <p:nvPr/>
          </p:nvSpPr>
          <p:spPr>
            <a:xfrm>
              <a:off x="2880" y="2427"/>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120.7</a:t>
              </a:r>
              <a:endParaRPr/>
            </a:p>
          </p:txBody>
        </p:sp>
        <p:sp>
          <p:nvSpPr>
            <p:cNvPr id="209" name="Google Shape;209;p27"/>
            <p:cNvSpPr txBox="1"/>
            <p:nvPr/>
          </p:nvSpPr>
          <p:spPr>
            <a:xfrm>
              <a:off x="1584" y="2427"/>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2,228</a:t>
              </a:r>
              <a:endParaRPr/>
            </a:p>
          </p:txBody>
        </p:sp>
        <p:sp>
          <p:nvSpPr>
            <p:cNvPr id="210" name="Google Shape;210;p27"/>
            <p:cNvSpPr txBox="1"/>
            <p:nvPr/>
          </p:nvSpPr>
          <p:spPr>
            <a:xfrm>
              <a:off x="288" y="2427"/>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Armenia</a:t>
              </a:r>
              <a:endParaRPr/>
            </a:p>
          </p:txBody>
        </p:sp>
        <p:sp>
          <p:nvSpPr>
            <p:cNvPr id="211" name="Google Shape;211;p27"/>
            <p:cNvSpPr txBox="1"/>
            <p:nvPr/>
          </p:nvSpPr>
          <p:spPr>
            <a:xfrm>
              <a:off x="4176" y="2101"/>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110.1</a:t>
              </a:r>
              <a:endParaRPr/>
            </a:p>
          </p:txBody>
        </p:sp>
        <p:sp>
          <p:nvSpPr>
            <p:cNvPr id="212" name="Google Shape;212;p27"/>
            <p:cNvSpPr txBox="1"/>
            <p:nvPr/>
          </p:nvSpPr>
          <p:spPr>
            <a:xfrm>
              <a:off x="2880" y="2101"/>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74.8</a:t>
              </a:r>
              <a:endParaRPr/>
            </a:p>
          </p:txBody>
        </p:sp>
        <p:sp>
          <p:nvSpPr>
            <p:cNvPr id="213" name="Google Shape;213;p27"/>
            <p:cNvSpPr txBox="1"/>
            <p:nvPr/>
          </p:nvSpPr>
          <p:spPr>
            <a:xfrm>
              <a:off x="1584" y="2101"/>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2,933</a:t>
              </a:r>
              <a:endParaRPr/>
            </a:p>
          </p:txBody>
        </p:sp>
        <p:sp>
          <p:nvSpPr>
            <p:cNvPr id="214" name="Google Shape;214;p27"/>
            <p:cNvSpPr txBox="1"/>
            <p:nvPr/>
          </p:nvSpPr>
          <p:spPr>
            <a:xfrm>
              <a:off x="288" y="2101"/>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Azerbajan</a:t>
              </a:r>
              <a:endParaRPr/>
            </a:p>
          </p:txBody>
        </p:sp>
        <p:sp>
          <p:nvSpPr>
            <p:cNvPr id="215" name="Google Shape;215;p27"/>
            <p:cNvSpPr txBox="1"/>
            <p:nvPr/>
          </p:nvSpPr>
          <p:spPr>
            <a:xfrm>
              <a:off x="4176" y="1775"/>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86.3</a:t>
              </a:r>
              <a:endParaRPr/>
            </a:p>
          </p:txBody>
        </p:sp>
        <p:sp>
          <p:nvSpPr>
            <p:cNvPr id="216" name="Google Shape;216;p27"/>
            <p:cNvSpPr txBox="1"/>
            <p:nvPr/>
          </p:nvSpPr>
          <p:spPr>
            <a:xfrm>
              <a:off x="2880" y="1775"/>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67.0</a:t>
              </a:r>
              <a:endParaRPr/>
            </a:p>
          </p:txBody>
        </p:sp>
        <p:sp>
          <p:nvSpPr>
            <p:cNvPr id="217" name="Google Shape;217;p27"/>
            <p:cNvSpPr txBox="1"/>
            <p:nvPr/>
          </p:nvSpPr>
          <p:spPr>
            <a:xfrm>
              <a:off x="1584" y="1775"/>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381</a:t>
              </a:r>
              <a:endParaRPr/>
            </a:p>
          </p:txBody>
        </p:sp>
        <p:sp>
          <p:nvSpPr>
            <p:cNvPr id="218" name="Google Shape;218;p27"/>
            <p:cNvSpPr txBox="1"/>
            <p:nvPr/>
          </p:nvSpPr>
          <p:spPr>
            <a:xfrm>
              <a:off x="288" y="1775"/>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Mauritius</a:t>
              </a:r>
              <a:endParaRPr/>
            </a:p>
          </p:txBody>
        </p:sp>
        <p:sp>
          <p:nvSpPr>
            <p:cNvPr id="219" name="Google Shape;219;p27"/>
            <p:cNvSpPr txBox="1"/>
            <p:nvPr/>
          </p:nvSpPr>
          <p:spPr>
            <a:xfrm>
              <a:off x="4176" y="1449"/>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60.4</a:t>
              </a:r>
              <a:endParaRPr/>
            </a:p>
          </p:txBody>
        </p:sp>
        <p:sp>
          <p:nvSpPr>
            <p:cNvPr id="220" name="Google Shape;220;p27"/>
            <p:cNvSpPr txBox="1"/>
            <p:nvPr/>
          </p:nvSpPr>
          <p:spPr>
            <a:xfrm>
              <a:off x="2880" y="1449"/>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19.3</a:t>
              </a:r>
              <a:endParaRPr/>
            </a:p>
          </p:txBody>
        </p:sp>
        <p:sp>
          <p:nvSpPr>
            <p:cNvPr id="221" name="Google Shape;221;p27"/>
            <p:cNvSpPr txBox="1"/>
            <p:nvPr/>
          </p:nvSpPr>
          <p:spPr>
            <a:xfrm>
              <a:off x="1584" y="1449"/>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247</a:t>
              </a:r>
              <a:endParaRPr/>
            </a:p>
          </p:txBody>
        </p:sp>
        <p:sp>
          <p:nvSpPr>
            <p:cNvPr id="222" name="Google Shape;222;p27"/>
            <p:cNvSpPr txBox="1"/>
            <p:nvPr/>
          </p:nvSpPr>
          <p:spPr>
            <a:xfrm>
              <a:off x="288" y="1449"/>
              <a:ext cx="1296" cy="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Kuwait</a:t>
              </a:r>
              <a:endParaRPr/>
            </a:p>
          </p:txBody>
        </p:sp>
        <p:sp>
          <p:nvSpPr>
            <p:cNvPr id="223" name="Google Shape;223;p27"/>
            <p:cNvSpPr txBox="1"/>
            <p:nvPr/>
          </p:nvSpPr>
          <p:spPr>
            <a:xfrm>
              <a:off x="4176" y="1008"/>
              <a:ext cx="1296" cy="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Age standardised</a:t>
              </a:r>
              <a:endParaRPr/>
            </a:p>
          </p:txBody>
        </p:sp>
        <p:sp>
          <p:nvSpPr>
            <p:cNvPr id="224" name="Google Shape;224;p27"/>
            <p:cNvSpPr txBox="1"/>
            <p:nvPr/>
          </p:nvSpPr>
          <p:spPr>
            <a:xfrm>
              <a:off x="2880" y="1008"/>
              <a:ext cx="1296" cy="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Crude rate, per 100,000</a:t>
              </a:r>
              <a:endParaRPr/>
            </a:p>
          </p:txBody>
        </p:sp>
        <p:sp>
          <p:nvSpPr>
            <p:cNvPr id="225" name="Google Shape;225;p27"/>
            <p:cNvSpPr txBox="1"/>
            <p:nvPr/>
          </p:nvSpPr>
          <p:spPr>
            <a:xfrm>
              <a:off x="1584" y="1008"/>
              <a:ext cx="1296" cy="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Deaths</a:t>
              </a:r>
              <a:endParaRPr/>
            </a:p>
          </p:txBody>
        </p:sp>
        <p:sp>
          <p:nvSpPr>
            <p:cNvPr id="226" name="Google Shape;226;p27"/>
            <p:cNvSpPr txBox="1"/>
            <p:nvPr/>
          </p:nvSpPr>
          <p:spPr>
            <a:xfrm>
              <a:off x="288" y="1008"/>
              <a:ext cx="1296" cy="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227" name="Google Shape;227;p27"/>
            <p:cNvCxnSpPr/>
            <p:nvPr/>
          </p:nvCxnSpPr>
          <p:spPr>
            <a:xfrm>
              <a:off x="288" y="1008"/>
              <a:ext cx="5184" cy="0"/>
            </a:xfrm>
            <a:prstGeom prst="straightConnector1">
              <a:avLst/>
            </a:prstGeom>
            <a:noFill/>
            <a:ln cap="sq" cmpd="sng" w="28575">
              <a:solidFill>
                <a:schemeClr val="dk1"/>
              </a:solidFill>
              <a:prstDash val="solid"/>
              <a:miter lim="800000"/>
              <a:headEnd len="med" w="med" type="none"/>
              <a:tailEnd len="med" w="med" type="none"/>
            </a:ln>
          </p:spPr>
        </p:cxnSp>
        <p:cxnSp>
          <p:nvCxnSpPr>
            <p:cNvPr id="228" name="Google Shape;228;p27"/>
            <p:cNvCxnSpPr/>
            <p:nvPr/>
          </p:nvCxnSpPr>
          <p:spPr>
            <a:xfrm>
              <a:off x="288" y="1449"/>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29" name="Google Shape;229;p27"/>
            <p:cNvCxnSpPr/>
            <p:nvPr/>
          </p:nvCxnSpPr>
          <p:spPr>
            <a:xfrm>
              <a:off x="288" y="1775"/>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30" name="Google Shape;230;p27"/>
            <p:cNvCxnSpPr/>
            <p:nvPr/>
          </p:nvCxnSpPr>
          <p:spPr>
            <a:xfrm>
              <a:off x="288" y="2101"/>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31" name="Google Shape;231;p27"/>
            <p:cNvCxnSpPr/>
            <p:nvPr/>
          </p:nvCxnSpPr>
          <p:spPr>
            <a:xfrm>
              <a:off x="288" y="2427"/>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32" name="Google Shape;232;p27"/>
            <p:cNvCxnSpPr/>
            <p:nvPr/>
          </p:nvCxnSpPr>
          <p:spPr>
            <a:xfrm>
              <a:off x="288" y="2753"/>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33" name="Google Shape;233;p27"/>
            <p:cNvCxnSpPr/>
            <p:nvPr/>
          </p:nvCxnSpPr>
          <p:spPr>
            <a:xfrm>
              <a:off x="288" y="3079"/>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34" name="Google Shape;234;p27"/>
            <p:cNvCxnSpPr/>
            <p:nvPr/>
          </p:nvCxnSpPr>
          <p:spPr>
            <a:xfrm>
              <a:off x="288" y="3405"/>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35" name="Google Shape;235;p27"/>
            <p:cNvCxnSpPr/>
            <p:nvPr/>
          </p:nvCxnSpPr>
          <p:spPr>
            <a:xfrm>
              <a:off x="288" y="3731"/>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36" name="Google Shape;236;p27"/>
            <p:cNvCxnSpPr/>
            <p:nvPr/>
          </p:nvCxnSpPr>
          <p:spPr>
            <a:xfrm>
              <a:off x="288" y="4057"/>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37" name="Google Shape;237;p27"/>
            <p:cNvCxnSpPr/>
            <p:nvPr/>
          </p:nvCxnSpPr>
          <p:spPr>
            <a:xfrm>
              <a:off x="288" y="4383"/>
              <a:ext cx="5184" cy="0"/>
            </a:xfrm>
            <a:prstGeom prst="straightConnector1">
              <a:avLst/>
            </a:prstGeom>
            <a:noFill/>
            <a:ln cap="sq" cmpd="sng" w="28575">
              <a:solidFill>
                <a:schemeClr val="dk1"/>
              </a:solidFill>
              <a:prstDash val="solid"/>
              <a:miter lim="800000"/>
              <a:headEnd len="med" w="med" type="none"/>
              <a:tailEnd len="med" w="med" type="none"/>
            </a:ln>
          </p:spPr>
        </p:cxnSp>
        <p:cxnSp>
          <p:nvCxnSpPr>
            <p:cNvPr id="238" name="Google Shape;238;p27"/>
            <p:cNvCxnSpPr/>
            <p:nvPr/>
          </p:nvCxnSpPr>
          <p:spPr>
            <a:xfrm>
              <a:off x="288" y="1008"/>
              <a:ext cx="0" cy="3375"/>
            </a:xfrm>
            <a:prstGeom prst="straightConnector1">
              <a:avLst/>
            </a:prstGeom>
            <a:noFill/>
            <a:ln cap="sq" cmpd="sng" w="28575">
              <a:solidFill>
                <a:schemeClr val="dk1"/>
              </a:solidFill>
              <a:prstDash val="solid"/>
              <a:miter lim="800000"/>
              <a:headEnd len="med" w="med" type="none"/>
              <a:tailEnd len="med" w="med" type="none"/>
            </a:ln>
          </p:spPr>
        </p:cxnSp>
        <p:cxnSp>
          <p:nvCxnSpPr>
            <p:cNvPr id="239" name="Google Shape;239;p27"/>
            <p:cNvCxnSpPr/>
            <p:nvPr/>
          </p:nvCxnSpPr>
          <p:spPr>
            <a:xfrm>
              <a:off x="1584" y="1008"/>
              <a:ext cx="0" cy="3375"/>
            </a:xfrm>
            <a:prstGeom prst="straightConnector1">
              <a:avLst/>
            </a:prstGeom>
            <a:noFill/>
            <a:ln cap="flat" cmpd="sng" w="12700">
              <a:solidFill>
                <a:schemeClr val="dk1"/>
              </a:solidFill>
              <a:prstDash val="solid"/>
              <a:miter lim="800000"/>
              <a:headEnd len="med" w="med" type="none"/>
              <a:tailEnd len="med" w="med" type="none"/>
            </a:ln>
          </p:spPr>
        </p:cxnSp>
        <p:cxnSp>
          <p:nvCxnSpPr>
            <p:cNvPr id="240" name="Google Shape;240;p27"/>
            <p:cNvCxnSpPr/>
            <p:nvPr/>
          </p:nvCxnSpPr>
          <p:spPr>
            <a:xfrm>
              <a:off x="2880" y="1008"/>
              <a:ext cx="0" cy="3375"/>
            </a:xfrm>
            <a:prstGeom prst="straightConnector1">
              <a:avLst/>
            </a:prstGeom>
            <a:noFill/>
            <a:ln cap="flat" cmpd="sng" w="12700">
              <a:solidFill>
                <a:schemeClr val="dk1"/>
              </a:solidFill>
              <a:prstDash val="solid"/>
              <a:miter lim="800000"/>
              <a:headEnd len="med" w="med" type="none"/>
              <a:tailEnd len="med" w="med" type="none"/>
            </a:ln>
          </p:spPr>
        </p:cxnSp>
        <p:cxnSp>
          <p:nvCxnSpPr>
            <p:cNvPr id="241" name="Google Shape;241;p27"/>
            <p:cNvCxnSpPr/>
            <p:nvPr/>
          </p:nvCxnSpPr>
          <p:spPr>
            <a:xfrm>
              <a:off x="4176" y="1008"/>
              <a:ext cx="0" cy="3375"/>
            </a:xfrm>
            <a:prstGeom prst="straightConnector1">
              <a:avLst/>
            </a:prstGeom>
            <a:noFill/>
            <a:ln cap="flat" cmpd="sng" w="12700">
              <a:solidFill>
                <a:schemeClr val="dk1"/>
              </a:solidFill>
              <a:prstDash val="solid"/>
              <a:miter lim="800000"/>
              <a:headEnd len="med" w="med" type="none"/>
              <a:tailEnd len="med" w="med" type="none"/>
            </a:ln>
          </p:spPr>
        </p:cxnSp>
        <p:cxnSp>
          <p:nvCxnSpPr>
            <p:cNvPr id="242" name="Google Shape;242;p27"/>
            <p:cNvCxnSpPr/>
            <p:nvPr/>
          </p:nvCxnSpPr>
          <p:spPr>
            <a:xfrm>
              <a:off x="5472" y="1008"/>
              <a:ext cx="0" cy="3375"/>
            </a:xfrm>
            <a:prstGeom prst="straightConnector1">
              <a:avLst/>
            </a:prstGeom>
            <a:noFill/>
            <a:ln cap="sq" cmpd="sng" w="28575">
              <a:solidFill>
                <a:schemeClr val="dk1"/>
              </a:solidFill>
              <a:prstDash val="solid"/>
              <a:miter lim="800000"/>
              <a:headEnd len="med" w="med" type="none"/>
              <a:tailEnd len="med" w="med" type="none"/>
            </a:ln>
          </p:spPr>
        </p:cxn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246" name="Shape 246"/>
        <p:cNvGrpSpPr/>
        <p:nvPr/>
      </p:nvGrpSpPr>
      <p:grpSpPr>
        <a:xfrm>
          <a:off x="0" y="0"/>
          <a:ext cx="0" cy="0"/>
          <a:chOff x="0" y="0"/>
          <a:chExt cx="0" cy="0"/>
        </a:xfrm>
      </p:grpSpPr>
      <p:sp>
        <p:nvSpPr>
          <p:cNvPr id="247" name="Google Shape;247;p28"/>
          <p:cNvSpPr txBox="1"/>
          <p:nvPr>
            <p:ph type="title"/>
          </p:nvPr>
        </p:nvSpPr>
        <p:spPr>
          <a:xfrm>
            <a:off x="196850" y="609600"/>
            <a:ext cx="8728075" cy="5334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Demographic trends</a:t>
            </a:r>
            <a:br>
              <a:rPr b="0" i="0" lang="en-US" sz="2400" u="none">
                <a:solidFill>
                  <a:srgbClr val="FFFF66"/>
                </a:solidFill>
                <a:latin typeface="Arial"/>
                <a:ea typeface="Arial"/>
                <a:cs typeface="Arial"/>
                <a:sym typeface="Arial"/>
              </a:rPr>
            </a:br>
            <a:endParaRPr/>
          </a:p>
        </p:txBody>
      </p:sp>
      <p:grpSp>
        <p:nvGrpSpPr>
          <p:cNvPr id="248" name="Google Shape;248;p28"/>
          <p:cNvGrpSpPr/>
          <p:nvPr/>
        </p:nvGrpSpPr>
        <p:grpSpPr>
          <a:xfrm>
            <a:off x="395287" y="981075"/>
            <a:ext cx="8229600" cy="5761037"/>
            <a:chOff x="249" y="618"/>
            <a:chExt cx="5184" cy="3629"/>
          </a:xfrm>
        </p:grpSpPr>
        <p:sp>
          <p:nvSpPr>
            <p:cNvPr id="249" name="Google Shape;249;p28"/>
            <p:cNvSpPr txBox="1"/>
            <p:nvPr/>
          </p:nvSpPr>
          <p:spPr>
            <a:xfrm>
              <a:off x="4569" y="3666"/>
              <a:ext cx="864" cy="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12.7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14.2 f</a:t>
              </a:r>
              <a:endParaRPr/>
            </a:p>
          </p:txBody>
        </p:sp>
        <p:sp>
          <p:nvSpPr>
            <p:cNvPr id="250" name="Google Shape;250;p28"/>
            <p:cNvSpPr txBox="1"/>
            <p:nvPr/>
          </p:nvSpPr>
          <p:spPr>
            <a:xfrm>
              <a:off x="3705" y="3666"/>
              <a:ext cx="864" cy="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9.7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10.2 f</a:t>
              </a:r>
              <a:endParaRPr/>
            </a:p>
          </p:txBody>
        </p:sp>
        <p:sp>
          <p:nvSpPr>
            <p:cNvPr id="251" name="Google Shape;251;p28"/>
            <p:cNvSpPr txBox="1"/>
            <p:nvPr/>
          </p:nvSpPr>
          <p:spPr>
            <a:xfrm>
              <a:off x="2841" y="3666"/>
              <a:ext cx="864" cy="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11.0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14.8 f</a:t>
              </a:r>
              <a:endParaRPr/>
            </a:p>
          </p:txBody>
        </p:sp>
        <p:sp>
          <p:nvSpPr>
            <p:cNvPr id="252" name="Google Shape;252;p28"/>
            <p:cNvSpPr txBox="1"/>
            <p:nvPr/>
          </p:nvSpPr>
          <p:spPr>
            <a:xfrm>
              <a:off x="1977" y="3666"/>
              <a:ext cx="864" cy="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15.0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16.9 f</a:t>
              </a:r>
              <a:endParaRPr/>
            </a:p>
          </p:txBody>
        </p:sp>
        <p:sp>
          <p:nvSpPr>
            <p:cNvPr id="253" name="Google Shape;253;p28"/>
            <p:cNvSpPr txBox="1"/>
            <p:nvPr/>
          </p:nvSpPr>
          <p:spPr>
            <a:xfrm>
              <a:off x="1113" y="3666"/>
              <a:ext cx="864" cy="5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14.9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16.6 f</a:t>
              </a:r>
              <a:endParaRPr/>
            </a:p>
          </p:txBody>
        </p:sp>
        <p:sp>
          <p:nvSpPr>
            <p:cNvPr id="254" name="Google Shape;254;p28"/>
            <p:cNvSpPr txBox="1"/>
            <p:nvPr/>
          </p:nvSpPr>
          <p:spPr>
            <a:xfrm>
              <a:off x="249" y="3666"/>
              <a:ext cx="864" cy="5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Healthy life expect at 60</a:t>
              </a:r>
              <a:endParaRPr/>
            </a:p>
          </p:txBody>
        </p:sp>
        <p:sp>
          <p:nvSpPr>
            <p:cNvPr id="255" name="Google Shape;255;p28"/>
            <p:cNvSpPr txBox="1"/>
            <p:nvPr/>
          </p:nvSpPr>
          <p:spPr>
            <a:xfrm>
              <a:off x="4569" y="3160"/>
              <a:ext cx="864" cy="5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157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106 f</a:t>
              </a:r>
              <a:endParaRPr/>
            </a:p>
          </p:txBody>
        </p:sp>
        <p:sp>
          <p:nvSpPr>
            <p:cNvPr id="256" name="Google Shape;256;p28"/>
            <p:cNvSpPr txBox="1"/>
            <p:nvPr/>
          </p:nvSpPr>
          <p:spPr>
            <a:xfrm>
              <a:off x="3705" y="3160"/>
              <a:ext cx="864" cy="5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291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222 f</a:t>
              </a:r>
              <a:endParaRPr/>
            </a:p>
          </p:txBody>
        </p:sp>
        <p:sp>
          <p:nvSpPr>
            <p:cNvPr id="257" name="Google Shape;257;p28"/>
            <p:cNvSpPr txBox="1"/>
            <p:nvPr/>
          </p:nvSpPr>
          <p:spPr>
            <a:xfrm>
              <a:off x="2841" y="3160"/>
              <a:ext cx="864" cy="5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270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96 f</a:t>
              </a:r>
              <a:endParaRPr/>
            </a:p>
          </p:txBody>
        </p:sp>
        <p:sp>
          <p:nvSpPr>
            <p:cNvPr id="258" name="Google Shape;258;p28"/>
            <p:cNvSpPr txBox="1"/>
            <p:nvPr/>
          </p:nvSpPr>
          <p:spPr>
            <a:xfrm>
              <a:off x="1977" y="3160"/>
              <a:ext cx="864" cy="5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109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69 f</a:t>
              </a:r>
              <a:endParaRPr/>
            </a:p>
          </p:txBody>
        </p:sp>
        <p:sp>
          <p:nvSpPr>
            <p:cNvPr id="259" name="Google Shape;259;p28"/>
            <p:cNvSpPr txBox="1"/>
            <p:nvPr/>
          </p:nvSpPr>
          <p:spPr>
            <a:xfrm>
              <a:off x="1113" y="3160"/>
              <a:ext cx="864" cy="5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144 m</a:t>
              </a:r>
              <a:endParaRPr/>
            </a:p>
            <a:p>
              <a:pPr indent="0" lvl="0" marL="0" marR="0" rtl="0" algn="ctr">
                <a:lnSpc>
                  <a:spcPct val="100000"/>
                </a:lnSpc>
                <a:spcBef>
                  <a:spcPts val="24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83 f</a:t>
              </a:r>
              <a:endParaRPr/>
            </a:p>
          </p:txBody>
        </p:sp>
        <p:sp>
          <p:nvSpPr>
            <p:cNvPr id="260" name="Google Shape;260;p28"/>
            <p:cNvSpPr txBox="1"/>
            <p:nvPr/>
          </p:nvSpPr>
          <p:spPr>
            <a:xfrm>
              <a:off x="249" y="3160"/>
              <a:ext cx="864" cy="5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Adult mortality</a:t>
              </a:r>
              <a:endParaRPr/>
            </a:p>
          </p:txBody>
        </p:sp>
        <p:sp>
          <p:nvSpPr>
            <p:cNvPr id="261" name="Google Shape;261;p28"/>
            <p:cNvSpPr txBox="1"/>
            <p:nvPr/>
          </p:nvSpPr>
          <p:spPr>
            <a:xfrm>
              <a:off x="4569" y="2695"/>
              <a:ext cx="864" cy="4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37</a:t>
              </a:r>
              <a:endParaRPr/>
            </a:p>
          </p:txBody>
        </p:sp>
        <p:sp>
          <p:nvSpPr>
            <p:cNvPr id="262" name="Google Shape;262;p28"/>
            <p:cNvSpPr txBox="1"/>
            <p:nvPr/>
          </p:nvSpPr>
          <p:spPr>
            <a:xfrm>
              <a:off x="3705" y="2695"/>
              <a:ext cx="864" cy="4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94</a:t>
              </a:r>
              <a:endParaRPr/>
            </a:p>
          </p:txBody>
        </p:sp>
        <p:sp>
          <p:nvSpPr>
            <p:cNvPr id="263" name="Google Shape;263;p28"/>
            <p:cNvSpPr txBox="1"/>
            <p:nvPr/>
          </p:nvSpPr>
          <p:spPr>
            <a:xfrm>
              <a:off x="2841" y="2695"/>
              <a:ext cx="864" cy="4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10</a:t>
              </a:r>
              <a:endParaRPr/>
            </a:p>
          </p:txBody>
        </p:sp>
        <p:sp>
          <p:nvSpPr>
            <p:cNvPr id="264" name="Google Shape;264;p28"/>
            <p:cNvSpPr txBox="1"/>
            <p:nvPr/>
          </p:nvSpPr>
          <p:spPr>
            <a:xfrm>
              <a:off x="1977" y="2695"/>
              <a:ext cx="864" cy="4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7</a:t>
              </a:r>
              <a:endParaRPr/>
            </a:p>
          </p:txBody>
        </p:sp>
        <p:sp>
          <p:nvSpPr>
            <p:cNvPr id="265" name="Google Shape;265;p28"/>
            <p:cNvSpPr txBox="1"/>
            <p:nvPr/>
          </p:nvSpPr>
          <p:spPr>
            <a:xfrm>
              <a:off x="1113" y="2695"/>
              <a:ext cx="864" cy="4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8</a:t>
              </a:r>
              <a:endParaRPr/>
            </a:p>
          </p:txBody>
        </p:sp>
        <p:sp>
          <p:nvSpPr>
            <p:cNvPr id="266" name="Google Shape;266;p28"/>
            <p:cNvSpPr txBox="1"/>
            <p:nvPr/>
          </p:nvSpPr>
          <p:spPr>
            <a:xfrm>
              <a:off x="249" y="2695"/>
              <a:ext cx="864" cy="4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Child mortality</a:t>
              </a:r>
              <a:endParaRPr/>
            </a:p>
          </p:txBody>
        </p:sp>
        <p:sp>
          <p:nvSpPr>
            <p:cNvPr id="267" name="Google Shape;267;p28"/>
            <p:cNvSpPr txBox="1"/>
            <p:nvPr/>
          </p:nvSpPr>
          <p:spPr>
            <a:xfrm>
              <a:off x="4569" y="2229"/>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71.2</a:t>
              </a:r>
              <a:endParaRPr/>
            </a:p>
          </p:txBody>
        </p:sp>
        <p:sp>
          <p:nvSpPr>
            <p:cNvPr id="268" name="Google Shape;268;p28"/>
            <p:cNvSpPr txBox="1"/>
            <p:nvPr/>
          </p:nvSpPr>
          <p:spPr>
            <a:xfrm>
              <a:off x="3705" y="2229"/>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60.8</a:t>
              </a:r>
              <a:endParaRPr/>
            </a:p>
          </p:txBody>
        </p:sp>
        <p:sp>
          <p:nvSpPr>
            <p:cNvPr id="269" name="Google Shape;269;p28"/>
            <p:cNvSpPr txBox="1"/>
            <p:nvPr/>
          </p:nvSpPr>
          <p:spPr>
            <a:xfrm>
              <a:off x="2841" y="2229"/>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72.9</a:t>
              </a:r>
              <a:endParaRPr/>
            </a:p>
          </p:txBody>
        </p:sp>
        <p:sp>
          <p:nvSpPr>
            <p:cNvPr id="270" name="Google Shape;270;p28"/>
            <p:cNvSpPr txBox="1"/>
            <p:nvPr/>
          </p:nvSpPr>
          <p:spPr>
            <a:xfrm>
              <a:off x="1977" y="2229"/>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77.5</a:t>
              </a:r>
              <a:endParaRPr/>
            </a:p>
          </p:txBody>
        </p:sp>
        <p:sp>
          <p:nvSpPr>
            <p:cNvPr id="271" name="Google Shape;271;p28"/>
            <p:cNvSpPr txBox="1"/>
            <p:nvPr/>
          </p:nvSpPr>
          <p:spPr>
            <a:xfrm>
              <a:off x="1113" y="2229"/>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77.0</a:t>
              </a:r>
              <a:endParaRPr/>
            </a:p>
          </p:txBody>
        </p:sp>
        <p:sp>
          <p:nvSpPr>
            <p:cNvPr id="272" name="Google Shape;272;p28"/>
            <p:cNvSpPr txBox="1"/>
            <p:nvPr/>
          </p:nvSpPr>
          <p:spPr>
            <a:xfrm>
              <a:off x="249" y="2229"/>
              <a:ext cx="864" cy="4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Life Expect</a:t>
              </a:r>
              <a:endParaRPr/>
            </a:p>
          </p:txBody>
        </p:sp>
        <p:sp>
          <p:nvSpPr>
            <p:cNvPr id="273" name="Google Shape;273;p28"/>
            <p:cNvSpPr txBox="1"/>
            <p:nvPr/>
          </p:nvSpPr>
          <p:spPr>
            <a:xfrm>
              <a:off x="4569" y="1836"/>
              <a:ext cx="864" cy="3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1.8</a:t>
              </a:r>
              <a:endParaRPr/>
            </a:p>
          </p:txBody>
        </p:sp>
        <p:sp>
          <p:nvSpPr>
            <p:cNvPr id="274" name="Google Shape;274;p28"/>
            <p:cNvSpPr txBox="1"/>
            <p:nvPr/>
          </p:nvSpPr>
          <p:spPr>
            <a:xfrm>
              <a:off x="3705" y="1836"/>
              <a:ext cx="864" cy="3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3.1</a:t>
              </a:r>
              <a:endParaRPr/>
            </a:p>
          </p:txBody>
        </p:sp>
        <p:sp>
          <p:nvSpPr>
            <p:cNvPr id="275" name="Google Shape;275;p28"/>
            <p:cNvSpPr txBox="1"/>
            <p:nvPr/>
          </p:nvSpPr>
          <p:spPr>
            <a:xfrm>
              <a:off x="2841" y="1836"/>
              <a:ext cx="864" cy="3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1.3</a:t>
              </a:r>
              <a:endParaRPr/>
            </a:p>
          </p:txBody>
        </p:sp>
        <p:sp>
          <p:nvSpPr>
            <p:cNvPr id="276" name="Google Shape;276;p28"/>
            <p:cNvSpPr txBox="1"/>
            <p:nvPr/>
          </p:nvSpPr>
          <p:spPr>
            <a:xfrm>
              <a:off x="1977" y="1836"/>
              <a:ext cx="864" cy="3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1.6</a:t>
              </a:r>
              <a:endParaRPr/>
            </a:p>
          </p:txBody>
        </p:sp>
        <p:sp>
          <p:nvSpPr>
            <p:cNvPr id="277" name="Google Shape;277;p28"/>
            <p:cNvSpPr txBox="1"/>
            <p:nvPr/>
          </p:nvSpPr>
          <p:spPr>
            <a:xfrm>
              <a:off x="1113" y="1836"/>
              <a:ext cx="864" cy="3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2.0</a:t>
              </a:r>
              <a:endParaRPr/>
            </a:p>
          </p:txBody>
        </p:sp>
        <p:sp>
          <p:nvSpPr>
            <p:cNvPr id="278" name="Google Shape;278;p28"/>
            <p:cNvSpPr txBox="1"/>
            <p:nvPr/>
          </p:nvSpPr>
          <p:spPr>
            <a:xfrm>
              <a:off x="249" y="1836"/>
              <a:ext cx="864" cy="3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Fertility</a:t>
              </a:r>
              <a:endParaRPr/>
            </a:p>
          </p:txBody>
        </p:sp>
        <p:sp>
          <p:nvSpPr>
            <p:cNvPr id="279" name="Google Shape;279;p28"/>
            <p:cNvSpPr txBox="1"/>
            <p:nvPr/>
          </p:nvSpPr>
          <p:spPr>
            <a:xfrm>
              <a:off x="4569" y="1460"/>
              <a:ext cx="864" cy="37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10.0</a:t>
              </a:r>
              <a:endParaRPr/>
            </a:p>
          </p:txBody>
        </p:sp>
        <p:sp>
          <p:nvSpPr>
            <p:cNvPr id="280" name="Google Shape;280;p28"/>
            <p:cNvSpPr txBox="1"/>
            <p:nvPr/>
          </p:nvSpPr>
          <p:spPr>
            <a:xfrm>
              <a:off x="3705" y="1460"/>
              <a:ext cx="864" cy="37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7.7</a:t>
              </a:r>
              <a:endParaRPr/>
            </a:p>
          </p:txBody>
        </p:sp>
        <p:sp>
          <p:nvSpPr>
            <p:cNvPr id="281" name="Google Shape;281;p28"/>
            <p:cNvSpPr txBox="1"/>
            <p:nvPr/>
          </p:nvSpPr>
          <p:spPr>
            <a:xfrm>
              <a:off x="2841" y="1460"/>
              <a:ext cx="864" cy="37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18.8</a:t>
              </a:r>
              <a:endParaRPr/>
            </a:p>
          </p:txBody>
        </p:sp>
        <p:sp>
          <p:nvSpPr>
            <p:cNvPr id="282" name="Google Shape;282;p28"/>
            <p:cNvSpPr txBox="1"/>
            <p:nvPr/>
          </p:nvSpPr>
          <p:spPr>
            <a:xfrm>
              <a:off x="1977" y="1460"/>
              <a:ext cx="864" cy="37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20.7</a:t>
              </a:r>
              <a:endParaRPr/>
            </a:p>
          </p:txBody>
        </p:sp>
        <p:sp>
          <p:nvSpPr>
            <p:cNvPr id="283" name="Google Shape;283;p28"/>
            <p:cNvSpPr txBox="1"/>
            <p:nvPr/>
          </p:nvSpPr>
          <p:spPr>
            <a:xfrm>
              <a:off x="1113" y="1460"/>
              <a:ext cx="864" cy="37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16.2</a:t>
              </a:r>
              <a:endParaRPr/>
            </a:p>
          </p:txBody>
        </p:sp>
        <p:sp>
          <p:nvSpPr>
            <p:cNvPr id="284" name="Google Shape;284;p28"/>
            <p:cNvSpPr txBox="1"/>
            <p:nvPr/>
          </p:nvSpPr>
          <p:spPr>
            <a:xfrm>
              <a:off x="249" y="1460"/>
              <a:ext cx="864" cy="3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 &gt; 60 yr</a:t>
              </a:r>
              <a:endParaRPr/>
            </a:p>
          </p:txBody>
        </p:sp>
        <p:sp>
          <p:nvSpPr>
            <p:cNvPr id="285" name="Google Shape;285;p28"/>
            <p:cNvSpPr txBox="1"/>
            <p:nvPr/>
          </p:nvSpPr>
          <p:spPr>
            <a:xfrm>
              <a:off x="4569" y="994"/>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0.9</a:t>
              </a:r>
              <a:endParaRPr/>
            </a:p>
          </p:txBody>
        </p:sp>
        <p:sp>
          <p:nvSpPr>
            <p:cNvPr id="286" name="Google Shape;286;p28"/>
            <p:cNvSpPr txBox="1"/>
            <p:nvPr/>
          </p:nvSpPr>
          <p:spPr>
            <a:xfrm>
              <a:off x="3705" y="994"/>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1.8</a:t>
              </a:r>
              <a:endParaRPr/>
            </a:p>
          </p:txBody>
        </p:sp>
        <p:sp>
          <p:nvSpPr>
            <p:cNvPr id="287" name="Google Shape;287;p28"/>
            <p:cNvSpPr txBox="1"/>
            <p:nvPr/>
          </p:nvSpPr>
          <p:spPr>
            <a:xfrm>
              <a:off x="2841" y="994"/>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-0.1</a:t>
              </a:r>
              <a:endParaRPr/>
            </a:p>
          </p:txBody>
        </p:sp>
        <p:sp>
          <p:nvSpPr>
            <p:cNvPr id="288" name="Google Shape;288;p28"/>
            <p:cNvSpPr txBox="1"/>
            <p:nvPr/>
          </p:nvSpPr>
          <p:spPr>
            <a:xfrm>
              <a:off x="1977" y="994"/>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0.3</a:t>
              </a:r>
              <a:endParaRPr/>
            </a:p>
          </p:txBody>
        </p:sp>
        <p:sp>
          <p:nvSpPr>
            <p:cNvPr id="289" name="Google Shape;289;p28"/>
            <p:cNvSpPr txBox="1"/>
            <p:nvPr/>
          </p:nvSpPr>
          <p:spPr>
            <a:xfrm>
              <a:off x="1113" y="994"/>
              <a:ext cx="864" cy="4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1.1</a:t>
              </a:r>
              <a:endParaRPr/>
            </a:p>
          </p:txBody>
        </p:sp>
        <p:sp>
          <p:nvSpPr>
            <p:cNvPr id="290" name="Google Shape;290;p28"/>
            <p:cNvSpPr txBox="1"/>
            <p:nvPr/>
          </p:nvSpPr>
          <p:spPr>
            <a:xfrm>
              <a:off x="249" y="994"/>
              <a:ext cx="864" cy="4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Pop.Growth Rate (%)</a:t>
              </a:r>
              <a:endParaRPr/>
            </a:p>
          </p:txBody>
        </p:sp>
        <p:sp>
          <p:nvSpPr>
            <p:cNvPr id="291" name="Google Shape;291;p28"/>
            <p:cNvSpPr txBox="1"/>
            <p:nvPr/>
          </p:nvSpPr>
          <p:spPr>
            <a:xfrm>
              <a:off x="4569" y="618"/>
              <a:ext cx="864" cy="3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China</a:t>
              </a:r>
              <a:endParaRPr/>
            </a:p>
          </p:txBody>
        </p:sp>
        <p:sp>
          <p:nvSpPr>
            <p:cNvPr id="292" name="Google Shape;292;p28"/>
            <p:cNvSpPr txBox="1"/>
            <p:nvPr/>
          </p:nvSpPr>
          <p:spPr>
            <a:xfrm>
              <a:off x="3705" y="618"/>
              <a:ext cx="864" cy="3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India</a:t>
              </a:r>
              <a:endParaRPr/>
            </a:p>
          </p:txBody>
        </p:sp>
        <p:sp>
          <p:nvSpPr>
            <p:cNvPr id="293" name="Google Shape;293;p28"/>
            <p:cNvSpPr txBox="1"/>
            <p:nvPr/>
          </p:nvSpPr>
          <p:spPr>
            <a:xfrm>
              <a:off x="2841" y="618"/>
              <a:ext cx="864" cy="3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Lithuania</a:t>
              </a:r>
              <a:endParaRPr/>
            </a:p>
          </p:txBody>
        </p:sp>
        <p:sp>
          <p:nvSpPr>
            <p:cNvPr id="294" name="Google Shape;294;p28"/>
            <p:cNvSpPr txBox="1"/>
            <p:nvPr/>
          </p:nvSpPr>
          <p:spPr>
            <a:xfrm>
              <a:off x="1977" y="618"/>
              <a:ext cx="864" cy="3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UK</a:t>
              </a:r>
              <a:endParaRPr/>
            </a:p>
          </p:txBody>
        </p:sp>
        <p:sp>
          <p:nvSpPr>
            <p:cNvPr id="295" name="Google Shape;295;p28"/>
            <p:cNvSpPr txBox="1"/>
            <p:nvPr/>
          </p:nvSpPr>
          <p:spPr>
            <a:xfrm>
              <a:off x="1113" y="618"/>
              <a:ext cx="864" cy="3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USA</a:t>
              </a:r>
              <a:endParaRPr/>
            </a:p>
          </p:txBody>
        </p:sp>
        <p:sp>
          <p:nvSpPr>
            <p:cNvPr id="296" name="Google Shape;296;p28"/>
            <p:cNvSpPr txBox="1"/>
            <p:nvPr/>
          </p:nvSpPr>
          <p:spPr>
            <a:xfrm>
              <a:off x="249" y="618"/>
              <a:ext cx="864" cy="3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297" name="Google Shape;297;p28"/>
            <p:cNvCxnSpPr/>
            <p:nvPr/>
          </p:nvCxnSpPr>
          <p:spPr>
            <a:xfrm>
              <a:off x="249" y="618"/>
              <a:ext cx="5184" cy="0"/>
            </a:xfrm>
            <a:prstGeom prst="straightConnector1">
              <a:avLst/>
            </a:prstGeom>
            <a:noFill/>
            <a:ln cap="sq" cmpd="sng" w="28575">
              <a:solidFill>
                <a:schemeClr val="dk1"/>
              </a:solidFill>
              <a:prstDash val="solid"/>
              <a:miter lim="800000"/>
              <a:headEnd len="med" w="med" type="none"/>
              <a:tailEnd len="med" w="med" type="none"/>
            </a:ln>
          </p:spPr>
        </p:cxnSp>
        <p:cxnSp>
          <p:nvCxnSpPr>
            <p:cNvPr id="298" name="Google Shape;298;p28"/>
            <p:cNvCxnSpPr/>
            <p:nvPr/>
          </p:nvCxnSpPr>
          <p:spPr>
            <a:xfrm>
              <a:off x="249" y="994"/>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299" name="Google Shape;299;p28"/>
            <p:cNvCxnSpPr/>
            <p:nvPr/>
          </p:nvCxnSpPr>
          <p:spPr>
            <a:xfrm>
              <a:off x="249" y="1460"/>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00" name="Google Shape;300;p28"/>
            <p:cNvCxnSpPr/>
            <p:nvPr/>
          </p:nvCxnSpPr>
          <p:spPr>
            <a:xfrm>
              <a:off x="249" y="1836"/>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01" name="Google Shape;301;p28"/>
            <p:cNvCxnSpPr/>
            <p:nvPr/>
          </p:nvCxnSpPr>
          <p:spPr>
            <a:xfrm>
              <a:off x="249" y="2229"/>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02" name="Google Shape;302;p28"/>
            <p:cNvCxnSpPr/>
            <p:nvPr/>
          </p:nvCxnSpPr>
          <p:spPr>
            <a:xfrm>
              <a:off x="249" y="2695"/>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03" name="Google Shape;303;p28"/>
            <p:cNvCxnSpPr/>
            <p:nvPr/>
          </p:nvCxnSpPr>
          <p:spPr>
            <a:xfrm>
              <a:off x="249" y="3160"/>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04" name="Google Shape;304;p28"/>
            <p:cNvCxnSpPr/>
            <p:nvPr/>
          </p:nvCxnSpPr>
          <p:spPr>
            <a:xfrm>
              <a:off x="249" y="3666"/>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05" name="Google Shape;305;p28"/>
            <p:cNvCxnSpPr/>
            <p:nvPr/>
          </p:nvCxnSpPr>
          <p:spPr>
            <a:xfrm>
              <a:off x="249" y="4247"/>
              <a:ext cx="5184" cy="0"/>
            </a:xfrm>
            <a:prstGeom prst="straightConnector1">
              <a:avLst/>
            </a:prstGeom>
            <a:noFill/>
            <a:ln cap="sq" cmpd="sng" w="28575">
              <a:solidFill>
                <a:schemeClr val="dk1"/>
              </a:solidFill>
              <a:prstDash val="solid"/>
              <a:miter lim="800000"/>
              <a:headEnd len="med" w="med" type="none"/>
              <a:tailEnd len="med" w="med" type="none"/>
            </a:ln>
          </p:spPr>
        </p:cxnSp>
        <p:cxnSp>
          <p:nvCxnSpPr>
            <p:cNvPr id="306" name="Google Shape;306;p28"/>
            <p:cNvCxnSpPr/>
            <p:nvPr/>
          </p:nvCxnSpPr>
          <p:spPr>
            <a:xfrm>
              <a:off x="249" y="618"/>
              <a:ext cx="0" cy="3629"/>
            </a:xfrm>
            <a:prstGeom prst="straightConnector1">
              <a:avLst/>
            </a:prstGeom>
            <a:noFill/>
            <a:ln cap="sq" cmpd="sng" w="28575">
              <a:solidFill>
                <a:schemeClr val="dk1"/>
              </a:solidFill>
              <a:prstDash val="solid"/>
              <a:miter lim="800000"/>
              <a:headEnd len="med" w="med" type="none"/>
              <a:tailEnd len="med" w="med" type="none"/>
            </a:ln>
          </p:spPr>
        </p:cxnSp>
        <p:cxnSp>
          <p:nvCxnSpPr>
            <p:cNvPr id="307" name="Google Shape;307;p28"/>
            <p:cNvCxnSpPr/>
            <p:nvPr/>
          </p:nvCxnSpPr>
          <p:spPr>
            <a:xfrm>
              <a:off x="1113" y="618"/>
              <a:ext cx="0" cy="3629"/>
            </a:xfrm>
            <a:prstGeom prst="straightConnector1">
              <a:avLst/>
            </a:prstGeom>
            <a:noFill/>
            <a:ln cap="flat" cmpd="sng" w="12700">
              <a:solidFill>
                <a:schemeClr val="dk1"/>
              </a:solidFill>
              <a:prstDash val="solid"/>
              <a:miter lim="800000"/>
              <a:headEnd len="med" w="med" type="none"/>
              <a:tailEnd len="med" w="med" type="none"/>
            </a:ln>
          </p:spPr>
        </p:cxnSp>
        <p:cxnSp>
          <p:nvCxnSpPr>
            <p:cNvPr id="308" name="Google Shape;308;p28"/>
            <p:cNvCxnSpPr/>
            <p:nvPr/>
          </p:nvCxnSpPr>
          <p:spPr>
            <a:xfrm>
              <a:off x="1977" y="618"/>
              <a:ext cx="0" cy="3629"/>
            </a:xfrm>
            <a:prstGeom prst="straightConnector1">
              <a:avLst/>
            </a:prstGeom>
            <a:noFill/>
            <a:ln cap="flat" cmpd="sng" w="12700">
              <a:solidFill>
                <a:schemeClr val="dk1"/>
              </a:solidFill>
              <a:prstDash val="solid"/>
              <a:miter lim="800000"/>
              <a:headEnd len="med" w="med" type="none"/>
              <a:tailEnd len="med" w="med" type="none"/>
            </a:ln>
          </p:spPr>
        </p:cxnSp>
        <p:cxnSp>
          <p:nvCxnSpPr>
            <p:cNvPr id="309" name="Google Shape;309;p28"/>
            <p:cNvCxnSpPr/>
            <p:nvPr/>
          </p:nvCxnSpPr>
          <p:spPr>
            <a:xfrm>
              <a:off x="2841" y="618"/>
              <a:ext cx="0" cy="3629"/>
            </a:xfrm>
            <a:prstGeom prst="straightConnector1">
              <a:avLst/>
            </a:prstGeom>
            <a:noFill/>
            <a:ln cap="flat" cmpd="sng" w="12700">
              <a:solidFill>
                <a:schemeClr val="dk1"/>
              </a:solidFill>
              <a:prstDash val="solid"/>
              <a:miter lim="800000"/>
              <a:headEnd len="med" w="med" type="none"/>
              <a:tailEnd len="med" w="med" type="none"/>
            </a:ln>
          </p:spPr>
        </p:cxnSp>
        <p:cxnSp>
          <p:nvCxnSpPr>
            <p:cNvPr id="310" name="Google Shape;310;p28"/>
            <p:cNvCxnSpPr/>
            <p:nvPr/>
          </p:nvCxnSpPr>
          <p:spPr>
            <a:xfrm>
              <a:off x="3705" y="618"/>
              <a:ext cx="0" cy="3629"/>
            </a:xfrm>
            <a:prstGeom prst="straightConnector1">
              <a:avLst/>
            </a:prstGeom>
            <a:noFill/>
            <a:ln cap="flat" cmpd="sng" w="12700">
              <a:solidFill>
                <a:schemeClr val="dk1"/>
              </a:solidFill>
              <a:prstDash val="solid"/>
              <a:miter lim="800000"/>
              <a:headEnd len="med" w="med" type="none"/>
              <a:tailEnd len="med" w="med" type="none"/>
            </a:ln>
          </p:spPr>
        </p:cxnSp>
        <p:cxnSp>
          <p:nvCxnSpPr>
            <p:cNvPr id="311" name="Google Shape;311;p28"/>
            <p:cNvCxnSpPr/>
            <p:nvPr/>
          </p:nvCxnSpPr>
          <p:spPr>
            <a:xfrm>
              <a:off x="4569" y="618"/>
              <a:ext cx="0" cy="3629"/>
            </a:xfrm>
            <a:prstGeom prst="straightConnector1">
              <a:avLst/>
            </a:prstGeom>
            <a:noFill/>
            <a:ln cap="flat" cmpd="sng" w="12700">
              <a:solidFill>
                <a:schemeClr val="dk1"/>
              </a:solidFill>
              <a:prstDash val="solid"/>
              <a:miter lim="800000"/>
              <a:headEnd len="med" w="med" type="none"/>
              <a:tailEnd len="med" w="med" type="none"/>
            </a:ln>
          </p:spPr>
        </p:cxnSp>
        <p:cxnSp>
          <p:nvCxnSpPr>
            <p:cNvPr id="312" name="Google Shape;312;p28"/>
            <p:cNvCxnSpPr/>
            <p:nvPr/>
          </p:nvCxnSpPr>
          <p:spPr>
            <a:xfrm>
              <a:off x="5433" y="618"/>
              <a:ext cx="0" cy="3629"/>
            </a:xfrm>
            <a:prstGeom prst="straightConnector1">
              <a:avLst/>
            </a:prstGeom>
            <a:noFill/>
            <a:ln cap="sq" cmpd="sng" w="28575">
              <a:solidFill>
                <a:schemeClr val="dk1"/>
              </a:solidFill>
              <a:prstDash val="solid"/>
              <a:miter lim="800000"/>
              <a:headEnd len="med" w="med" type="none"/>
              <a:tailEnd len="med" w="med" type="none"/>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316" name="Shape 316"/>
        <p:cNvGrpSpPr/>
        <p:nvPr/>
      </p:nvGrpSpPr>
      <p:grpSpPr>
        <a:xfrm>
          <a:off x="0" y="0"/>
          <a:ext cx="0" cy="0"/>
          <a:chOff x="0" y="0"/>
          <a:chExt cx="0" cy="0"/>
        </a:xfrm>
      </p:grpSpPr>
      <p:sp>
        <p:nvSpPr>
          <p:cNvPr id="317" name="Google Shape;317;p29"/>
          <p:cNvSpPr txBox="1"/>
          <p:nvPr>
            <p:ph type="title"/>
          </p:nvPr>
        </p:nvSpPr>
        <p:spPr>
          <a:xfrm>
            <a:off x="207962" y="1196975"/>
            <a:ext cx="8728075" cy="7493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Disease patterns</a:t>
            </a:r>
            <a:endParaRPr/>
          </a:p>
        </p:txBody>
      </p:sp>
      <p:sp>
        <p:nvSpPr>
          <p:cNvPr id="318" name="Google Shape;318;p29"/>
          <p:cNvSpPr txBox="1"/>
          <p:nvPr>
            <p:ph idx="1" type="body"/>
          </p:nvPr>
        </p:nvSpPr>
        <p:spPr>
          <a:xfrm>
            <a:off x="685800" y="2420937"/>
            <a:ext cx="7772400" cy="302577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Elimination of many infectious diseases of the west</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Failure to eliminate tropical infectious diseases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Rise in non-communicable degenerative diseases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Rise in new epidemics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Changing patterns of trauma, e.g. war and sports related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322" name="Shape 322"/>
        <p:cNvGrpSpPr/>
        <p:nvPr/>
      </p:nvGrpSpPr>
      <p:grpSpPr>
        <a:xfrm>
          <a:off x="0" y="0"/>
          <a:ext cx="0" cy="0"/>
          <a:chOff x="0" y="0"/>
          <a:chExt cx="0" cy="0"/>
        </a:xfrm>
      </p:grpSpPr>
      <p:pic>
        <p:nvPicPr>
          <p:cNvPr id="323" name="Google Shape;323;p30"/>
          <p:cNvPicPr preferRelativeResize="0"/>
          <p:nvPr/>
        </p:nvPicPr>
        <p:blipFill rotWithShape="1">
          <a:blip r:embed="rId3">
            <a:alphaModFix/>
          </a:blip>
          <a:srcRect b="0" l="0" r="0" t="0"/>
          <a:stretch/>
        </p:blipFill>
        <p:spPr>
          <a:xfrm>
            <a:off x="1042987" y="692150"/>
            <a:ext cx="6842125" cy="5689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327" name="Shape 327"/>
        <p:cNvGrpSpPr/>
        <p:nvPr/>
      </p:nvGrpSpPr>
      <p:grpSpPr>
        <a:xfrm>
          <a:off x="0" y="0"/>
          <a:ext cx="0" cy="0"/>
          <a:chOff x="0" y="0"/>
          <a:chExt cx="0" cy="0"/>
        </a:xfrm>
      </p:grpSpPr>
      <p:sp>
        <p:nvSpPr>
          <p:cNvPr id="328" name="Google Shape;328;p31"/>
          <p:cNvSpPr txBox="1"/>
          <p:nvPr>
            <p:ph type="title"/>
          </p:nvPr>
        </p:nvSpPr>
        <p:spPr>
          <a:xfrm>
            <a:off x="196850" y="609600"/>
            <a:ext cx="8728075" cy="9477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Medical Innovation in an Ageing Society</a:t>
            </a:r>
            <a:br>
              <a:rPr b="0" i="0" lang="en-US" sz="2000" u="none">
                <a:solidFill>
                  <a:schemeClr val="dk1"/>
                </a:solidFill>
                <a:latin typeface="Arial"/>
                <a:ea typeface="Arial"/>
                <a:cs typeface="Arial"/>
                <a:sym typeface="Arial"/>
              </a:rPr>
            </a:br>
            <a:r>
              <a:rPr b="0" i="0" lang="en-US" sz="2000" u="none">
                <a:solidFill>
                  <a:schemeClr val="dk1"/>
                </a:solidFill>
                <a:latin typeface="Arial"/>
                <a:ea typeface="Arial"/>
                <a:cs typeface="Arial"/>
                <a:sym typeface="Arial"/>
              </a:rPr>
              <a:t>Zweifel, University of Zurich</a:t>
            </a:r>
            <a:endParaRPr/>
          </a:p>
        </p:txBody>
      </p:sp>
      <p:sp>
        <p:nvSpPr>
          <p:cNvPr id="329" name="Google Shape;329;p31"/>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Insurers and policymakers are sceptical when costly medical innovation is applied to elderly patients.  Beyond retirement age, these patients do not contribute any more to the financing of healthcare.  In addition it is perceived that the cost of medical care increases with age, seemingly implying that there will be a cost explosion due to population ageing.</a:t>
            </a:r>
            <a:endParaRPr/>
          </a:p>
          <a:p>
            <a:pPr indent="-342900" lvl="0" marL="342900" marR="0" rtl="0" algn="ctr">
              <a:lnSpc>
                <a:spcPct val="100000"/>
              </a:lnSpc>
              <a:spcBef>
                <a:spcPts val="400"/>
              </a:spcBef>
              <a:spcAft>
                <a:spcPts val="0"/>
              </a:spcAft>
              <a:buClr>
                <a:schemeClr val="accent2"/>
              </a:buClr>
              <a:buSzPts val="2000"/>
              <a:buFont typeface="Arial"/>
              <a:buNone/>
            </a:pPr>
            <a:r>
              <a:t/>
            </a:r>
            <a:endParaRPr b="0" i="0" sz="2000" u="none">
              <a:solidFill>
                <a:schemeClr val="accent2"/>
              </a:solidFill>
              <a:latin typeface="Arial"/>
              <a:ea typeface="Arial"/>
              <a:cs typeface="Arial"/>
              <a:sym typeface="Arial"/>
            </a:endParaRPr>
          </a:p>
          <a:p>
            <a:pPr indent="-342900" lvl="0" marL="342900" marR="0" rtl="0" algn="ctr">
              <a:lnSpc>
                <a:spcPct val="10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However, health economics research consistently shows that the probability of initiating a treatment episode does not increase with age.</a:t>
            </a:r>
            <a:endParaRPr/>
          </a:p>
          <a:p>
            <a:pPr indent="-342900" lvl="0" marL="342900" marR="0" rtl="0" algn="ctr">
              <a:lnSpc>
                <a:spcPct val="100000"/>
              </a:lnSpc>
              <a:spcBef>
                <a:spcPts val="400"/>
              </a:spcBef>
              <a:spcAft>
                <a:spcPts val="0"/>
              </a:spcAft>
              <a:buClr>
                <a:schemeClr val="accent2"/>
              </a:buClr>
              <a:buSzPts val="2000"/>
              <a:buFont typeface="Arial"/>
              <a:buNone/>
            </a:pPr>
            <a:r>
              <a:t/>
            </a:r>
            <a:endParaRPr b="0" i="0" sz="2000" u="none">
              <a:solidFill>
                <a:schemeClr val="accent2"/>
              </a:solidFill>
              <a:latin typeface="Arial"/>
              <a:ea typeface="Arial"/>
              <a:cs typeface="Arial"/>
              <a:sym typeface="Arial"/>
            </a:endParaRPr>
          </a:p>
          <a:p>
            <a:pPr indent="-342900" lvl="0" marL="342900" marR="0" rtl="0" algn="ctr">
              <a:lnSpc>
                <a:spcPct val="10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Medical expenditure increases sharply with closeness to death regardless of age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333" name="Shape 333"/>
        <p:cNvGrpSpPr/>
        <p:nvPr/>
      </p:nvGrpSpPr>
      <p:grpSpPr>
        <a:xfrm>
          <a:off x="0" y="0"/>
          <a:ext cx="0" cy="0"/>
          <a:chOff x="0" y="0"/>
          <a:chExt cx="0" cy="0"/>
        </a:xfrm>
      </p:grpSpPr>
      <p:sp>
        <p:nvSpPr>
          <p:cNvPr id="334" name="Google Shape;334;p32"/>
          <p:cNvSpPr txBox="1"/>
          <p:nvPr>
            <p:ph type="title"/>
          </p:nvPr>
        </p:nvSpPr>
        <p:spPr>
          <a:xfrm>
            <a:off x="179387" y="609600"/>
            <a:ext cx="8745537" cy="10906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rgbClr val="FFFF66"/>
              </a:buClr>
              <a:buSzPts val="2400"/>
              <a:buFont typeface="Arial"/>
              <a:buNone/>
            </a:pPr>
            <a:br>
              <a:rPr b="0" i="0" lang="en-US" sz="2400" u="none">
                <a:solidFill>
                  <a:srgbClr val="FFFF66"/>
                </a:solidFill>
                <a:latin typeface="Arial"/>
                <a:ea typeface="Arial"/>
                <a:cs typeface="Arial"/>
                <a:sym typeface="Arial"/>
              </a:rPr>
            </a:br>
            <a:r>
              <a:rPr b="0" i="0" lang="en-US" sz="2800" u="none">
                <a:solidFill>
                  <a:schemeClr val="dk1"/>
                </a:solidFill>
                <a:latin typeface="Arial"/>
                <a:ea typeface="Arial"/>
                <a:cs typeface="Arial"/>
                <a:sym typeface="Arial"/>
              </a:rPr>
              <a:t>Economic status</a:t>
            </a:r>
            <a:br>
              <a:rPr b="0" i="0" lang="en-US" sz="2800" u="none">
                <a:solidFill>
                  <a:schemeClr val="dk1"/>
                </a:solidFill>
                <a:latin typeface="Arial"/>
                <a:ea typeface="Arial"/>
                <a:cs typeface="Arial"/>
                <a:sym typeface="Arial"/>
              </a:rPr>
            </a:br>
            <a:endParaRPr/>
          </a:p>
        </p:txBody>
      </p:sp>
      <p:sp>
        <p:nvSpPr>
          <p:cNvPr id="335" name="Google Shape;335;p32"/>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1600"/>
              <a:buFont typeface="Arial"/>
              <a:buNone/>
            </a:pPr>
            <a:r>
              <a:t/>
            </a:r>
            <a:endParaRPr b="0" i="0" sz="1600" u="none">
              <a:solidFill>
                <a:schemeClr val="accent2"/>
              </a:solidFill>
              <a:latin typeface="Arial"/>
              <a:ea typeface="Arial"/>
              <a:cs typeface="Arial"/>
              <a:sym typeface="Arial"/>
            </a:endParaRPr>
          </a:p>
          <a:p>
            <a:pPr indent="-342900" lvl="0" marL="342900" marR="0" rtl="0" algn="ctr">
              <a:lnSpc>
                <a:spcPct val="100000"/>
              </a:lnSpc>
              <a:spcBef>
                <a:spcPts val="400"/>
              </a:spcBef>
              <a:spcAft>
                <a:spcPts val="0"/>
              </a:spcAft>
              <a:buClr>
                <a:schemeClr val="accent2"/>
              </a:buClr>
              <a:buSzPts val="2000"/>
              <a:buFont typeface="Arial"/>
              <a:buNone/>
            </a:pPr>
            <a:r>
              <a:rPr b="0" i="0" lang="en-US" sz="2000" u="sng">
                <a:solidFill>
                  <a:schemeClr val="accent2"/>
                </a:solidFill>
                <a:latin typeface="Arial"/>
                <a:ea typeface="Arial"/>
                <a:cs typeface="Arial"/>
                <a:sym typeface="Arial"/>
              </a:rPr>
              <a:t>Factors</a:t>
            </a:r>
            <a:endParaRPr/>
          </a:p>
          <a:p>
            <a:pPr indent="-342900" lvl="0" marL="342900" marR="0" rtl="0" algn="ctr">
              <a:lnSpc>
                <a:spcPct val="100000"/>
              </a:lnSpc>
              <a:spcBef>
                <a:spcPts val="400"/>
              </a:spcBef>
              <a:spcAft>
                <a:spcPts val="0"/>
              </a:spcAft>
              <a:buClr>
                <a:schemeClr val="accent2"/>
              </a:buClr>
              <a:buSzPts val="2000"/>
              <a:buFont typeface="Arial"/>
              <a:buNone/>
            </a:pPr>
            <a:r>
              <a:t/>
            </a:r>
            <a:endParaRPr b="0" i="0" sz="2000" u="sng">
              <a:solidFill>
                <a:schemeClr val="accent2"/>
              </a:solidFill>
              <a:latin typeface="Arial"/>
              <a:ea typeface="Arial"/>
              <a:cs typeface="Arial"/>
              <a:sym typeface="Arial"/>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GDP – based metrics</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Trends</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Exchange rates</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Political stability</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Correlation between economics and health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339" name="Shape 339"/>
        <p:cNvGrpSpPr/>
        <p:nvPr/>
      </p:nvGrpSpPr>
      <p:grpSpPr>
        <a:xfrm>
          <a:off x="0" y="0"/>
          <a:ext cx="0" cy="0"/>
          <a:chOff x="0" y="0"/>
          <a:chExt cx="0" cy="0"/>
        </a:xfrm>
      </p:grpSpPr>
      <p:sp>
        <p:nvSpPr>
          <p:cNvPr id="340" name="Google Shape;340;p33"/>
          <p:cNvSpPr txBox="1"/>
          <p:nvPr>
            <p:ph type="title"/>
          </p:nvPr>
        </p:nvSpPr>
        <p:spPr>
          <a:xfrm>
            <a:off x="179387" y="609600"/>
            <a:ext cx="8745537" cy="8747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Economic status</a:t>
            </a:r>
            <a:br>
              <a:rPr b="0" i="0" lang="en-US" sz="2400" u="none">
                <a:solidFill>
                  <a:schemeClr val="dk1"/>
                </a:solidFill>
                <a:latin typeface="Arial"/>
                <a:ea typeface="Arial"/>
                <a:cs typeface="Arial"/>
                <a:sym typeface="Arial"/>
              </a:rPr>
            </a:br>
            <a:endParaRPr/>
          </a:p>
        </p:txBody>
      </p:sp>
      <p:grpSp>
        <p:nvGrpSpPr>
          <p:cNvPr id="341" name="Google Shape;341;p33"/>
          <p:cNvGrpSpPr/>
          <p:nvPr/>
        </p:nvGrpSpPr>
        <p:grpSpPr>
          <a:xfrm>
            <a:off x="457200" y="1600200"/>
            <a:ext cx="8229600" cy="4583112"/>
            <a:chOff x="288" y="1008"/>
            <a:chExt cx="5184" cy="2887"/>
          </a:xfrm>
        </p:grpSpPr>
        <p:sp>
          <p:nvSpPr>
            <p:cNvPr id="342" name="Google Shape;342;p33"/>
            <p:cNvSpPr txBox="1"/>
            <p:nvPr/>
          </p:nvSpPr>
          <p:spPr>
            <a:xfrm>
              <a:off x="4608" y="3146"/>
              <a:ext cx="864" cy="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45</a:t>
              </a:r>
              <a:endParaRPr/>
            </a:p>
          </p:txBody>
        </p:sp>
        <p:sp>
          <p:nvSpPr>
            <p:cNvPr id="343" name="Google Shape;343;p33"/>
            <p:cNvSpPr txBox="1"/>
            <p:nvPr/>
          </p:nvSpPr>
          <p:spPr>
            <a:xfrm>
              <a:off x="3744" y="3146"/>
              <a:ext cx="864" cy="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23</a:t>
              </a:r>
              <a:endParaRPr/>
            </a:p>
          </p:txBody>
        </p:sp>
        <p:sp>
          <p:nvSpPr>
            <p:cNvPr id="344" name="Google Shape;344;p33"/>
            <p:cNvSpPr txBox="1"/>
            <p:nvPr/>
          </p:nvSpPr>
          <p:spPr>
            <a:xfrm>
              <a:off x="2880" y="3146"/>
              <a:ext cx="864" cy="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185</a:t>
              </a:r>
              <a:endParaRPr/>
            </a:p>
          </p:txBody>
        </p:sp>
        <p:sp>
          <p:nvSpPr>
            <p:cNvPr id="345" name="Google Shape;345;p33"/>
            <p:cNvSpPr txBox="1"/>
            <p:nvPr/>
          </p:nvSpPr>
          <p:spPr>
            <a:xfrm>
              <a:off x="2016" y="3146"/>
              <a:ext cx="864" cy="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1,747</a:t>
              </a:r>
              <a:endParaRPr/>
            </a:p>
          </p:txBody>
        </p:sp>
        <p:sp>
          <p:nvSpPr>
            <p:cNvPr id="346" name="Google Shape;346;p33"/>
            <p:cNvSpPr txBox="1"/>
            <p:nvPr/>
          </p:nvSpPr>
          <p:spPr>
            <a:xfrm>
              <a:off x="1152" y="3146"/>
              <a:ext cx="864" cy="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4,499</a:t>
              </a:r>
              <a:endParaRPr/>
            </a:p>
          </p:txBody>
        </p:sp>
        <p:sp>
          <p:nvSpPr>
            <p:cNvPr id="347" name="Google Shape;347;p33"/>
            <p:cNvSpPr txBox="1"/>
            <p:nvPr/>
          </p:nvSpPr>
          <p:spPr>
            <a:xfrm>
              <a:off x="288" y="3146"/>
              <a:ext cx="864" cy="74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Health Expend per Capita, US$</a:t>
              </a:r>
              <a:endParaRPr/>
            </a:p>
          </p:txBody>
        </p:sp>
        <p:sp>
          <p:nvSpPr>
            <p:cNvPr id="348" name="Google Shape;348;p33"/>
            <p:cNvSpPr txBox="1"/>
            <p:nvPr/>
          </p:nvSpPr>
          <p:spPr>
            <a:xfrm>
              <a:off x="4608" y="2434"/>
              <a:ext cx="864" cy="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5.3</a:t>
              </a:r>
              <a:endParaRPr/>
            </a:p>
          </p:txBody>
        </p:sp>
        <p:sp>
          <p:nvSpPr>
            <p:cNvPr id="349" name="Google Shape;349;p33"/>
            <p:cNvSpPr txBox="1"/>
            <p:nvPr/>
          </p:nvSpPr>
          <p:spPr>
            <a:xfrm>
              <a:off x="3744" y="2434"/>
              <a:ext cx="864" cy="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4.9</a:t>
              </a:r>
              <a:endParaRPr/>
            </a:p>
          </p:txBody>
        </p:sp>
        <p:sp>
          <p:nvSpPr>
            <p:cNvPr id="350" name="Google Shape;350;p33"/>
            <p:cNvSpPr txBox="1"/>
            <p:nvPr/>
          </p:nvSpPr>
          <p:spPr>
            <a:xfrm>
              <a:off x="2880" y="2434"/>
              <a:ext cx="864" cy="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6.0</a:t>
              </a:r>
              <a:endParaRPr/>
            </a:p>
          </p:txBody>
        </p:sp>
        <p:sp>
          <p:nvSpPr>
            <p:cNvPr id="351" name="Google Shape;351;p33"/>
            <p:cNvSpPr txBox="1"/>
            <p:nvPr/>
          </p:nvSpPr>
          <p:spPr>
            <a:xfrm>
              <a:off x="2016" y="2434"/>
              <a:ext cx="864" cy="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7.3</a:t>
              </a:r>
              <a:endParaRPr/>
            </a:p>
          </p:txBody>
        </p:sp>
        <p:sp>
          <p:nvSpPr>
            <p:cNvPr id="352" name="Google Shape;352;p33"/>
            <p:cNvSpPr txBox="1"/>
            <p:nvPr/>
          </p:nvSpPr>
          <p:spPr>
            <a:xfrm>
              <a:off x="1152" y="2434"/>
              <a:ext cx="864" cy="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13.0</a:t>
              </a:r>
              <a:endParaRPr/>
            </a:p>
          </p:txBody>
        </p:sp>
        <p:sp>
          <p:nvSpPr>
            <p:cNvPr id="353" name="Google Shape;353;p33"/>
            <p:cNvSpPr txBox="1"/>
            <p:nvPr/>
          </p:nvSpPr>
          <p:spPr>
            <a:xfrm>
              <a:off x="288" y="2434"/>
              <a:ext cx="864" cy="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Health Expend</a:t>
              </a:r>
              <a:endParaRPr/>
            </a:p>
            <a:p>
              <a:pPr indent="0" lvl="0" marL="0" marR="0" rtl="0" algn="l">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 GDP</a:t>
              </a:r>
              <a:endParaRPr/>
            </a:p>
          </p:txBody>
        </p:sp>
        <p:sp>
          <p:nvSpPr>
            <p:cNvPr id="354" name="Google Shape;354;p33"/>
            <p:cNvSpPr txBox="1"/>
            <p:nvPr/>
          </p:nvSpPr>
          <p:spPr>
            <a:xfrm>
              <a:off x="4608" y="1721"/>
              <a:ext cx="864" cy="7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3,852</a:t>
              </a:r>
              <a:endParaRPr/>
            </a:p>
          </p:txBody>
        </p:sp>
        <p:sp>
          <p:nvSpPr>
            <p:cNvPr id="355" name="Google Shape;355;p33"/>
            <p:cNvSpPr txBox="1"/>
            <p:nvPr/>
          </p:nvSpPr>
          <p:spPr>
            <a:xfrm>
              <a:off x="3744" y="1721"/>
              <a:ext cx="864" cy="7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1,461</a:t>
              </a:r>
              <a:endParaRPr/>
            </a:p>
          </p:txBody>
        </p:sp>
        <p:sp>
          <p:nvSpPr>
            <p:cNvPr id="356" name="Google Shape;356;p33"/>
            <p:cNvSpPr txBox="1"/>
            <p:nvPr/>
          </p:nvSpPr>
          <p:spPr>
            <a:xfrm>
              <a:off x="2880" y="1721"/>
              <a:ext cx="864" cy="7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6,941</a:t>
              </a:r>
              <a:endParaRPr/>
            </a:p>
          </p:txBody>
        </p:sp>
        <p:sp>
          <p:nvSpPr>
            <p:cNvPr id="357" name="Google Shape;357;p33"/>
            <p:cNvSpPr txBox="1"/>
            <p:nvPr/>
          </p:nvSpPr>
          <p:spPr>
            <a:xfrm>
              <a:off x="2016" y="1721"/>
              <a:ext cx="864" cy="7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24,462</a:t>
              </a:r>
              <a:endParaRPr/>
            </a:p>
          </p:txBody>
        </p:sp>
        <p:sp>
          <p:nvSpPr>
            <p:cNvPr id="358" name="Google Shape;358;p33"/>
            <p:cNvSpPr txBox="1"/>
            <p:nvPr/>
          </p:nvSpPr>
          <p:spPr>
            <a:xfrm>
              <a:off x="1152" y="1721"/>
              <a:ext cx="864" cy="7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34,637</a:t>
              </a:r>
              <a:endParaRPr/>
            </a:p>
          </p:txBody>
        </p:sp>
        <p:sp>
          <p:nvSpPr>
            <p:cNvPr id="359" name="Google Shape;359;p33"/>
            <p:cNvSpPr txBox="1"/>
            <p:nvPr/>
          </p:nvSpPr>
          <p:spPr>
            <a:xfrm>
              <a:off x="288" y="1721"/>
              <a:ext cx="864" cy="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Per Capita GDP</a:t>
              </a:r>
              <a:endParaRPr/>
            </a:p>
            <a:p>
              <a:pPr indent="0" lvl="0" marL="0" marR="0" rtl="0" algn="l">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Int $</a:t>
              </a:r>
              <a:endParaRPr/>
            </a:p>
          </p:txBody>
        </p:sp>
        <p:sp>
          <p:nvSpPr>
            <p:cNvPr id="360" name="Google Shape;360;p33"/>
            <p:cNvSpPr txBox="1"/>
            <p:nvPr/>
          </p:nvSpPr>
          <p:spPr>
            <a:xfrm>
              <a:off x="4608" y="1008"/>
              <a:ext cx="864" cy="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China</a:t>
              </a:r>
              <a:endParaRPr/>
            </a:p>
          </p:txBody>
        </p:sp>
        <p:sp>
          <p:nvSpPr>
            <p:cNvPr id="361" name="Google Shape;361;p33"/>
            <p:cNvSpPr txBox="1"/>
            <p:nvPr/>
          </p:nvSpPr>
          <p:spPr>
            <a:xfrm>
              <a:off x="3744" y="1008"/>
              <a:ext cx="864" cy="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India</a:t>
              </a:r>
              <a:endParaRPr/>
            </a:p>
          </p:txBody>
        </p:sp>
        <p:sp>
          <p:nvSpPr>
            <p:cNvPr id="362" name="Google Shape;362;p33"/>
            <p:cNvSpPr txBox="1"/>
            <p:nvPr/>
          </p:nvSpPr>
          <p:spPr>
            <a:xfrm>
              <a:off x="2880" y="1008"/>
              <a:ext cx="864" cy="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Lithuania</a:t>
              </a:r>
              <a:endParaRPr/>
            </a:p>
          </p:txBody>
        </p:sp>
        <p:sp>
          <p:nvSpPr>
            <p:cNvPr id="363" name="Google Shape;363;p33"/>
            <p:cNvSpPr txBox="1"/>
            <p:nvPr/>
          </p:nvSpPr>
          <p:spPr>
            <a:xfrm>
              <a:off x="2016" y="1008"/>
              <a:ext cx="864" cy="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UK</a:t>
              </a:r>
              <a:endParaRPr/>
            </a:p>
          </p:txBody>
        </p:sp>
        <p:sp>
          <p:nvSpPr>
            <p:cNvPr id="364" name="Google Shape;364;p33"/>
            <p:cNvSpPr txBox="1"/>
            <p:nvPr/>
          </p:nvSpPr>
          <p:spPr>
            <a:xfrm>
              <a:off x="1152" y="1008"/>
              <a:ext cx="864" cy="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USA</a:t>
              </a:r>
              <a:endParaRPr/>
            </a:p>
          </p:txBody>
        </p:sp>
        <p:sp>
          <p:nvSpPr>
            <p:cNvPr id="365" name="Google Shape;365;p33"/>
            <p:cNvSpPr txBox="1"/>
            <p:nvPr/>
          </p:nvSpPr>
          <p:spPr>
            <a:xfrm>
              <a:off x="288" y="1008"/>
              <a:ext cx="864" cy="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366" name="Google Shape;366;p33"/>
            <p:cNvCxnSpPr/>
            <p:nvPr/>
          </p:nvCxnSpPr>
          <p:spPr>
            <a:xfrm>
              <a:off x="288" y="1008"/>
              <a:ext cx="5184" cy="0"/>
            </a:xfrm>
            <a:prstGeom prst="straightConnector1">
              <a:avLst/>
            </a:prstGeom>
            <a:noFill/>
            <a:ln cap="sq" cmpd="sng" w="28575">
              <a:solidFill>
                <a:schemeClr val="dk1"/>
              </a:solidFill>
              <a:prstDash val="solid"/>
              <a:miter lim="800000"/>
              <a:headEnd len="med" w="med" type="none"/>
              <a:tailEnd len="med" w="med" type="none"/>
            </a:ln>
          </p:spPr>
        </p:cxnSp>
        <p:cxnSp>
          <p:nvCxnSpPr>
            <p:cNvPr id="367" name="Google Shape;367;p33"/>
            <p:cNvCxnSpPr/>
            <p:nvPr/>
          </p:nvCxnSpPr>
          <p:spPr>
            <a:xfrm>
              <a:off x="288" y="1721"/>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68" name="Google Shape;368;p33"/>
            <p:cNvCxnSpPr/>
            <p:nvPr/>
          </p:nvCxnSpPr>
          <p:spPr>
            <a:xfrm>
              <a:off x="288" y="2434"/>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69" name="Google Shape;369;p33"/>
            <p:cNvCxnSpPr/>
            <p:nvPr/>
          </p:nvCxnSpPr>
          <p:spPr>
            <a:xfrm>
              <a:off x="288" y="3146"/>
              <a:ext cx="5184" cy="0"/>
            </a:xfrm>
            <a:prstGeom prst="straightConnector1">
              <a:avLst/>
            </a:prstGeom>
            <a:noFill/>
            <a:ln cap="flat" cmpd="sng" w="12700">
              <a:solidFill>
                <a:schemeClr val="dk1"/>
              </a:solidFill>
              <a:prstDash val="solid"/>
              <a:miter lim="800000"/>
              <a:headEnd len="med" w="med" type="none"/>
              <a:tailEnd len="med" w="med" type="none"/>
            </a:ln>
          </p:spPr>
        </p:cxnSp>
        <p:cxnSp>
          <p:nvCxnSpPr>
            <p:cNvPr id="370" name="Google Shape;370;p33"/>
            <p:cNvCxnSpPr/>
            <p:nvPr/>
          </p:nvCxnSpPr>
          <p:spPr>
            <a:xfrm>
              <a:off x="288" y="3895"/>
              <a:ext cx="5184" cy="0"/>
            </a:xfrm>
            <a:prstGeom prst="straightConnector1">
              <a:avLst/>
            </a:prstGeom>
            <a:noFill/>
            <a:ln cap="sq" cmpd="sng" w="28575">
              <a:solidFill>
                <a:schemeClr val="dk1"/>
              </a:solidFill>
              <a:prstDash val="solid"/>
              <a:miter lim="800000"/>
              <a:headEnd len="med" w="med" type="none"/>
              <a:tailEnd len="med" w="med" type="none"/>
            </a:ln>
          </p:spPr>
        </p:cxnSp>
        <p:cxnSp>
          <p:nvCxnSpPr>
            <p:cNvPr id="371" name="Google Shape;371;p33"/>
            <p:cNvCxnSpPr/>
            <p:nvPr/>
          </p:nvCxnSpPr>
          <p:spPr>
            <a:xfrm>
              <a:off x="288" y="1008"/>
              <a:ext cx="0" cy="2887"/>
            </a:xfrm>
            <a:prstGeom prst="straightConnector1">
              <a:avLst/>
            </a:prstGeom>
            <a:noFill/>
            <a:ln cap="sq" cmpd="sng" w="28575">
              <a:solidFill>
                <a:schemeClr val="dk1"/>
              </a:solidFill>
              <a:prstDash val="solid"/>
              <a:miter lim="800000"/>
              <a:headEnd len="med" w="med" type="none"/>
              <a:tailEnd len="med" w="med" type="none"/>
            </a:ln>
          </p:spPr>
        </p:cxnSp>
        <p:cxnSp>
          <p:nvCxnSpPr>
            <p:cNvPr id="372" name="Google Shape;372;p33"/>
            <p:cNvCxnSpPr/>
            <p:nvPr/>
          </p:nvCxnSpPr>
          <p:spPr>
            <a:xfrm>
              <a:off x="1152" y="1008"/>
              <a:ext cx="0" cy="2887"/>
            </a:xfrm>
            <a:prstGeom prst="straightConnector1">
              <a:avLst/>
            </a:prstGeom>
            <a:noFill/>
            <a:ln cap="flat" cmpd="sng" w="12700">
              <a:solidFill>
                <a:schemeClr val="dk1"/>
              </a:solidFill>
              <a:prstDash val="solid"/>
              <a:miter lim="800000"/>
              <a:headEnd len="med" w="med" type="none"/>
              <a:tailEnd len="med" w="med" type="none"/>
            </a:ln>
          </p:spPr>
        </p:cxnSp>
        <p:cxnSp>
          <p:nvCxnSpPr>
            <p:cNvPr id="373" name="Google Shape;373;p33"/>
            <p:cNvCxnSpPr/>
            <p:nvPr/>
          </p:nvCxnSpPr>
          <p:spPr>
            <a:xfrm>
              <a:off x="2016" y="1008"/>
              <a:ext cx="0" cy="2887"/>
            </a:xfrm>
            <a:prstGeom prst="straightConnector1">
              <a:avLst/>
            </a:prstGeom>
            <a:noFill/>
            <a:ln cap="flat" cmpd="sng" w="12700">
              <a:solidFill>
                <a:schemeClr val="dk1"/>
              </a:solidFill>
              <a:prstDash val="solid"/>
              <a:miter lim="800000"/>
              <a:headEnd len="med" w="med" type="none"/>
              <a:tailEnd len="med" w="med" type="none"/>
            </a:ln>
          </p:spPr>
        </p:cxnSp>
        <p:cxnSp>
          <p:nvCxnSpPr>
            <p:cNvPr id="374" name="Google Shape;374;p33"/>
            <p:cNvCxnSpPr/>
            <p:nvPr/>
          </p:nvCxnSpPr>
          <p:spPr>
            <a:xfrm>
              <a:off x="2880" y="1008"/>
              <a:ext cx="0" cy="2887"/>
            </a:xfrm>
            <a:prstGeom prst="straightConnector1">
              <a:avLst/>
            </a:prstGeom>
            <a:noFill/>
            <a:ln cap="flat" cmpd="sng" w="12700">
              <a:solidFill>
                <a:schemeClr val="dk1"/>
              </a:solidFill>
              <a:prstDash val="solid"/>
              <a:miter lim="800000"/>
              <a:headEnd len="med" w="med" type="none"/>
              <a:tailEnd len="med" w="med" type="none"/>
            </a:ln>
          </p:spPr>
        </p:cxnSp>
        <p:cxnSp>
          <p:nvCxnSpPr>
            <p:cNvPr id="375" name="Google Shape;375;p33"/>
            <p:cNvCxnSpPr/>
            <p:nvPr/>
          </p:nvCxnSpPr>
          <p:spPr>
            <a:xfrm>
              <a:off x="3744" y="1008"/>
              <a:ext cx="0" cy="2887"/>
            </a:xfrm>
            <a:prstGeom prst="straightConnector1">
              <a:avLst/>
            </a:prstGeom>
            <a:noFill/>
            <a:ln cap="flat" cmpd="sng" w="12700">
              <a:solidFill>
                <a:schemeClr val="dk1"/>
              </a:solidFill>
              <a:prstDash val="solid"/>
              <a:miter lim="800000"/>
              <a:headEnd len="med" w="med" type="none"/>
              <a:tailEnd len="med" w="med" type="none"/>
            </a:ln>
          </p:spPr>
        </p:cxnSp>
        <p:cxnSp>
          <p:nvCxnSpPr>
            <p:cNvPr id="376" name="Google Shape;376;p33"/>
            <p:cNvCxnSpPr/>
            <p:nvPr/>
          </p:nvCxnSpPr>
          <p:spPr>
            <a:xfrm>
              <a:off x="4608" y="1008"/>
              <a:ext cx="0" cy="2887"/>
            </a:xfrm>
            <a:prstGeom prst="straightConnector1">
              <a:avLst/>
            </a:prstGeom>
            <a:noFill/>
            <a:ln cap="flat" cmpd="sng" w="12700">
              <a:solidFill>
                <a:schemeClr val="dk1"/>
              </a:solidFill>
              <a:prstDash val="solid"/>
              <a:miter lim="800000"/>
              <a:headEnd len="med" w="med" type="none"/>
              <a:tailEnd len="med" w="med" type="none"/>
            </a:ln>
          </p:spPr>
        </p:cxnSp>
        <p:cxnSp>
          <p:nvCxnSpPr>
            <p:cNvPr id="377" name="Google Shape;377;p33"/>
            <p:cNvCxnSpPr/>
            <p:nvPr/>
          </p:nvCxnSpPr>
          <p:spPr>
            <a:xfrm>
              <a:off x="5472" y="1008"/>
              <a:ext cx="0" cy="2887"/>
            </a:xfrm>
            <a:prstGeom prst="straightConnector1">
              <a:avLst/>
            </a:prstGeom>
            <a:noFill/>
            <a:ln cap="sq" cmpd="sng" w="28575">
              <a:solidFill>
                <a:schemeClr val="dk1"/>
              </a:solidFill>
              <a:prstDash val="solid"/>
              <a:miter lim="800000"/>
              <a:headEnd len="med" w="med" type="none"/>
              <a:tailEnd len="med" w="med" type="none"/>
            </a:ln>
          </p:spPr>
        </p:cxn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381" name="Shape 381"/>
        <p:cNvGrpSpPr/>
        <p:nvPr/>
      </p:nvGrpSpPr>
      <p:grpSpPr>
        <a:xfrm>
          <a:off x="0" y="0"/>
          <a:ext cx="0" cy="0"/>
          <a:chOff x="0" y="0"/>
          <a:chExt cx="0" cy="0"/>
        </a:xfrm>
      </p:grpSpPr>
      <p:sp>
        <p:nvSpPr>
          <p:cNvPr id="382" name="Google Shape;382;p34"/>
          <p:cNvSpPr txBox="1"/>
          <p:nvPr>
            <p:ph type="title"/>
          </p:nvPr>
        </p:nvSpPr>
        <p:spPr>
          <a:xfrm>
            <a:off x="250825" y="836612"/>
            <a:ext cx="8674100" cy="10795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Insurance &amp; reimbursement;</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sources of health care funding</a:t>
            </a:r>
            <a:br>
              <a:rPr b="0" i="0" lang="en-US" sz="2800" u="none">
                <a:solidFill>
                  <a:schemeClr val="dk1"/>
                </a:solidFill>
                <a:latin typeface="Arial"/>
                <a:ea typeface="Arial"/>
                <a:cs typeface="Arial"/>
                <a:sym typeface="Arial"/>
              </a:rPr>
            </a:br>
            <a:endParaRPr/>
          </a:p>
        </p:txBody>
      </p:sp>
      <p:grpSp>
        <p:nvGrpSpPr>
          <p:cNvPr id="383" name="Google Shape;383;p34"/>
          <p:cNvGrpSpPr/>
          <p:nvPr/>
        </p:nvGrpSpPr>
        <p:grpSpPr>
          <a:xfrm>
            <a:off x="685800" y="2276475"/>
            <a:ext cx="7772400" cy="3889375"/>
            <a:chOff x="960" y="880"/>
            <a:chExt cx="3840" cy="2560"/>
          </a:xfrm>
        </p:grpSpPr>
        <p:sp>
          <p:nvSpPr>
            <p:cNvPr id="384" name="Google Shape;384;p34"/>
            <p:cNvSpPr txBox="1"/>
            <p:nvPr/>
          </p:nvSpPr>
          <p:spPr>
            <a:xfrm>
              <a:off x="4160" y="2587"/>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63.4</a:t>
              </a:r>
              <a:endParaRPr/>
            </a:p>
          </p:txBody>
        </p:sp>
        <p:sp>
          <p:nvSpPr>
            <p:cNvPr id="385" name="Google Shape;385;p34"/>
            <p:cNvSpPr txBox="1"/>
            <p:nvPr/>
          </p:nvSpPr>
          <p:spPr>
            <a:xfrm>
              <a:off x="3520" y="2587"/>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82.2</a:t>
              </a:r>
              <a:endParaRPr/>
            </a:p>
          </p:txBody>
        </p:sp>
        <p:sp>
          <p:nvSpPr>
            <p:cNvPr id="386" name="Google Shape;386;p34"/>
            <p:cNvSpPr txBox="1"/>
            <p:nvPr/>
          </p:nvSpPr>
          <p:spPr>
            <a:xfrm>
              <a:off x="2880" y="2587"/>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27.6</a:t>
              </a:r>
              <a:endParaRPr/>
            </a:p>
          </p:txBody>
        </p:sp>
        <p:sp>
          <p:nvSpPr>
            <p:cNvPr id="387" name="Google Shape;387;p34"/>
            <p:cNvSpPr txBox="1"/>
            <p:nvPr/>
          </p:nvSpPr>
          <p:spPr>
            <a:xfrm>
              <a:off x="2240" y="2587"/>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11.2</a:t>
              </a:r>
              <a:endParaRPr/>
            </a:p>
          </p:txBody>
        </p:sp>
        <p:sp>
          <p:nvSpPr>
            <p:cNvPr id="388" name="Google Shape;388;p34"/>
            <p:cNvSpPr txBox="1"/>
            <p:nvPr/>
          </p:nvSpPr>
          <p:spPr>
            <a:xfrm>
              <a:off x="1600" y="2587"/>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55.7</a:t>
              </a:r>
              <a:endParaRPr/>
            </a:p>
          </p:txBody>
        </p:sp>
        <p:sp>
          <p:nvSpPr>
            <p:cNvPr id="389" name="Google Shape;389;p34"/>
            <p:cNvSpPr txBox="1"/>
            <p:nvPr/>
          </p:nvSpPr>
          <p:spPr>
            <a:xfrm>
              <a:off x="960" y="2587"/>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Private %</a:t>
              </a:r>
              <a:endParaRPr/>
            </a:p>
          </p:txBody>
        </p:sp>
        <p:sp>
          <p:nvSpPr>
            <p:cNvPr id="390" name="Google Shape;390;p34"/>
            <p:cNvSpPr txBox="1"/>
            <p:nvPr/>
          </p:nvSpPr>
          <p:spPr>
            <a:xfrm>
              <a:off x="4160" y="1733"/>
              <a:ext cx="640" cy="8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36.6</a:t>
              </a:r>
              <a:endParaRPr/>
            </a:p>
          </p:txBody>
        </p:sp>
        <p:sp>
          <p:nvSpPr>
            <p:cNvPr id="391" name="Google Shape;391;p34"/>
            <p:cNvSpPr txBox="1"/>
            <p:nvPr/>
          </p:nvSpPr>
          <p:spPr>
            <a:xfrm>
              <a:off x="3520" y="1733"/>
              <a:ext cx="640" cy="8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17.8</a:t>
              </a:r>
              <a:endParaRPr/>
            </a:p>
          </p:txBody>
        </p:sp>
        <p:sp>
          <p:nvSpPr>
            <p:cNvPr id="392" name="Google Shape;392;p34"/>
            <p:cNvSpPr txBox="1"/>
            <p:nvPr/>
          </p:nvSpPr>
          <p:spPr>
            <a:xfrm>
              <a:off x="2880" y="1733"/>
              <a:ext cx="640" cy="8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72.4</a:t>
              </a:r>
              <a:endParaRPr/>
            </a:p>
          </p:txBody>
        </p:sp>
        <p:sp>
          <p:nvSpPr>
            <p:cNvPr id="393" name="Google Shape;393;p34"/>
            <p:cNvSpPr txBox="1"/>
            <p:nvPr/>
          </p:nvSpPr>
          <p:spPr>
            <a:xfrm>
              <a:off x="2240" y="1733"/>
              <a:ext cx="640" cy="8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81.0</a:t>
              </a:r>
              <a:endParaRPr/>
            </a:p>
          </p:txBody>
        </p:sp>
        <p:sp>
          <p:nvSpPr>
            <p:cNvPr id="394" name="Google Shape;394;p34"/>
            <p:cNvSpPr txBox="1"/>
            <p:nvPr/>
          </p:nvSpPr>
          <p:spPr>
            <a:xfrm>
              <a:off x="1600" y="1733"/>
              <a:ext cx="640" cy="8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44.3</a:t>
              </a:r>
              <a:endParaRPr/>
            </a:p>
          </p:txBody>
        </p:sp>
        <p:sp>
          <p:nvSpPr>
            <p:cNvPr id="395" name="Google Shape;395;p34"/>
            <p:cNvSpPr txBox="1"/>
            <p:nvPr/>
          </p:nvSpPr>
          <p:spPr>
            <a:xfrm>
              <a:off x="960" y="1733"/>
              <a:ext cx="640" cy="8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Gov %</a:t>
              </a:r>
              <a:endParaRPr/>
            </a:p>
          </p:txBody>
        </p:sp>
        <p:sp>
          <p:nvSpPr>
            <p:cNvPr id="396" name="Google Shape;396;p34"/>
            <p:cNvSpPr txBox="1"/>
            <p:nvPr/>
          </p:nvSpPr>
          <p:spPr>
            <a:xfrm>
              <a:off x="4160" y="880"/>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China</a:t>
              </a:r>
              <a:endParaRPr/>
            </a:p>
          </p:txBody>
        </p:sp>
        <p:sp>
          <p:nvSpPr>
            <p:cNvPr id="397" name="Google Shape;397;p34"/>
            <p:cNvSpPr txBox="1"/>
            <p:nvPr/>
          </p:nvSpPr>
          <p:spPr>
            <a:xfrm>
              <a:off x="3520" y="880"/>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India</a:t>
              </a:r>
              <a:endParaRPr/>
            </a:p>
          </p:txBody>
        </p:sp>
        <p:sp>
          <p:nvSpPr>
            <p:cNvPr id="398" name="Google Shape;398;p34"/>
            <p:cNvSpPr txBox="1"/>
            <p:nvPr/>
          </p:nvSpPr>
          <p:spPr>
            <a:xfrm>
              <a:off x="2880" y="880"/>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Lithuania</a:t>
              </a:r>
              <a:endParaRPr/>
            </a:p>
          </p:txBody>
        </p:sp>
        <p:sp>
          <p:nvSpPr>
            <p:cNvPr id="399" name="Google Shape;399;p34"/>
            <p:cNvSpPr txBox="1"/>
            <p:nvPr/>
          </p:nvSpPr>
          <p:spPr>
            <a:xfrm>
              <a:off x="2240" y="880"/>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UK</a:t>
              </a:r>
              <a:endParaRPr/>
            </a:p>
          </p:txBody>
        </p:sp>
        <p:sp>
          <p:nvSpPr>
            <p:cNvPr id="400" name="Google Shape;400;p34"/>
            <p:cNvSpPr txBox="1"/>
            <p:nvPr/>
          </p:nvSpPr>
          <p:spPr>
            <a:xfrm>
              <a:off x="1600" y="880"/>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USA</a:t>
              </a:r>
              <a:endParaRPr/>
            </a:p>
          </p:txBody>
        </p:sp>
        <p:sp>
          <p:nvSpPr>
            <p:cNvPr id="401" name="Google Shape;401;p34"/>
            <p:cNvSpPr txBox="1"/>
            <p:nvPr/>
          </p:nvSpPr>
          <p:spPr>
            <a:xfrm>
              <a:off x="960" y="880"/>
              <a:ext cx="640" cy="8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402" name="Google Shape;402;p34"/>
            <p:cNvCxnSpPr/>
            <p:nvPr/>
          </p:nvCxnSpPr>
          <p:spPr>
            <a:xfrm>
              <a:off x="960" y="880"/>
              <a:ext cx="3840" cy="0"/>
            </a:xfrm>
            <a:prstGeom prst="straightConnector1">
              <a:avLst/>
            </a:prstGeom>
            <a:noFill/>
            <a:ln cap="sq" cmpd="sng" w="28575">
              <a:solidFill>
                <a:schemeClr val="dk1"/>
              </a:solidFill>
              <a:prstDash val="solid"/>
              <a:miter lim="800000"/>
              <a:headEnd len="med" w="med" type="none"/>
              <a:tailEnd len="med" w="med" type="none"/>
            </a:ln>
          </p:spPr>
        </p:cxnSp>
        <p:cxnSp>
          <p:nvCxnSpPr>
            <p:cNvPr id="403" name="Google Shape;403;p34"/>
            <p:cNvCxnSpPr/>
            <p:nvPr/>
          </p:nvCxnSpPr>
          <p:spPr>
            <a:xfrm>
              <a:off x="960" y="1733"/>
              <a:ext cx="3840" cy="0"/>
            </a:xfrm>
            <a:prstGeom prst="straightConnector1">
              <a:avLst/>
            </a:prstGeom>
            <a:noFill/>
            <a:ln cap="flat" cmpd="sng" w="12700">
              <a:solidFill>
                <a:schemeClr val="dk1"/>
              </a:solidFill>
              <a:prstDash val="solid"/>
              <a:miter lim="800000"/>
              <a:headEnd len="med" w="med" type="none"/>
              <a:tailEnd len="med" w="med" type="none"/>
            </a:ln>
          </p:spPr>
        </p:cxnSp>
        <p:cxnSp>
          <p:nvCxnSpPr>
            <p:cNvPr id="404" name="Google Shape;404;p34"/>
            <p:cNvCxnSpPr/>
            <p:nvPr/>
          </p:nvCxnSpPr>
          <p:spPr>
            <a:xfrm>
              <a:off x="960" y="2587"/>
              <a:ext cx="3840" cy="0"/>
            </a:xfrm>
            <a:prstGeom prst="straightConnector1">
              <a:avLst/>
            </a:prstGeom>
            <a:noFill/>
            <a:ln cap="flat" cmpd="sng" w="12700">
              <a:solidFill>
                <a:schemeClr val="dk1"/>
              </a:solidFill>
              <a:prstDash val="solid"/>
              <a:miter lim="800000"/>
              <a:headEnd len="med" w="med" type="none"/>
              <a:tailEnd len="med" w="med" type="none"/>
            </a:ln>
          </p:spPr>
        </p:cxnSp>
        <p:cxnSp>
          <p:nvCxnSpPr>
            <p:cNvPr id="405" name="Google Shape;405;p34"/>
            <p:cNvCxnSpPr/>
            <p:nvPr/>
          </p:nvCxnSpPr>
          <p:spPr>
            <a:xfrm>
              <a:off x="960" y="3440"/>
              <a:ext cx="3840" cy="0"/>
            </a:xfrm>
            <a:prstGeom prst="straightConnector1">
              <a:avLst/>
            </a:prstGeom>
            <a:noFill/>
            <a:ln cap="sq" cmpd="sng" w="28575">
              <a:solidFill>
                <a:schemeClr val="dk1"/>
              </a:solidFill>
              <a:prstDash val="solid"/>
              <a:miter lim="800000"/>
              <a:headEnd len="med" w="med" type="none"/>
              <a:tailEnd len="med" w="med" type="none"/>
            </a:ln>
          </p:spPr>
        </p:cxnSp>
        <p:cxnSp>
          <p:nvCxnSpPr>
            <p:cNvPr id="406" name="Google Shape;406;p34"/>
            <p:cNvCxnSpPr/>
            <p:nvPr/>
          </p:nvCxnSpPr>
          <p:spPr>
            <a:xfrm>
              <a:off x="960" y="880"/>
              <a:ext cx="0" cy="2560"/>
            </a:xfrm>
            <a:prstGeom prst="straightConnector1">
              <a:avLst/>
            </a:prstGeom>
            <a:noFill/>
            <a:ln cap="sq" cmpd="sng" w="28575">
              <a:solidFill>
                <a:schemeClr val="dk1"/>
              </a:solidFill>
              <a:prstDash val="solid"/>
              <a:miter lim="800000"/>
              <a:headEnd len="med" w="med" type="none"/>
              <a:tailEnd len="med" w="med" type="none"/>
            </a:ln>
          </p:spPr>
        </p:cxnSp>
        <p:cxnSp>
          <p:nvCxnSpPr>
            <p:cNvPr id="407" name="Google Shape;407;p34"/>
            <p:cNvCxnSpPr/>
            <p:nvPr/>
          </p:nvCxnSpPr>
          <p:spPr>
            <a:xfrm>
              <a:off x="1600" y="880"/>
              <a:ext cx="0" cy="2560"/>
            </a:xfrm>
            <a:prstGeom prst="straightConnector1">
              <a:avLst/>
            </a:prstGeom>
            <a:noFill/>
            <a:ln cap="flat" cmpd="sng" w="12700">
              <a:solidFill>
                <a:schemeClr val="dk1"/>
              </a:solidFill>
              <a:prstDash val="solid"/>
              <a:miter lim="800000"/>
              <a:headEnd len="med" w="med" type="none"/>
              <a:tailEnd len="med" w="med" type="none"/>
            </a:ln>
          </p:spPr>
        </p:cxnSp>
        <p:cxnSp>
          <p:nvCxnSpPr>
            <p:cNvPr id="408" name="Google Shape;408;p34"/>
            <p:cNvCxnSpPr/>
            <p:nvPr/>
          </p:nvCxnSpPr>
          <p:spPr>
            <a:xfrm>
              <a:off x="2240" y="880"/>
              <a:ext cx="0" cy="2560"/>
            </a:xfrm>
            <a:prstGeom prst="straightConnector1">
              <a:avLst/>
            </a:prstGeom>
            <a:noFill/>
            <a:ln cap="flat" cmpd="sng" w="12700">
              <a:solidFill>
                <a:schemeClr val="dk1"/>
              </a:solidFill>
              <a:prstDash val="solid"/>
              <a:miter lim="800000"/>
              <a:headEnd len="med" w="med" type="none"/>
              <a:tailEnd len="med" w="med" type="none"/>
            </a:ln>
          </p:spPr>
        </p:cxnSp>
        <p:cxnSp>
          <p:nvCxnSpPr>
            <p:cNvPr id="409" name="Google Shape;409;p34"/>
            <p:cNvCxnSpPr/>
            <p:nvPr/>
          </p:nvCxnSpPr>
          <p:spPr>
            <a:xfrm>
              <a:off x="2880" y="880"/>
              <a:ext cx="0" cy="2560"/>
            </a:xfrm>
            <a:prstGeom prst="straightConnector1">
              <a:avLst/>
            </a:prstGeom>
            <a:noFill/>
            <a:ln cap="flat" cmpd="sng" w="12700">
              <a:solidFill>
                <a:schemeClr val="dk1"/>
              </a:solidFill>
              <a:prstDash val="solid"/>
              <a:miter lim="800000"/>
              <a:headEnd len="med" w="med" type="none"/>
              <a:tailEnd len="med" w="med" type="none"/>
            </a:ln>
          </p:spPr>
        </p:cxnSp>
        <p:cxnSp>
          <p:nvCxnSpPr>
            <p:cNvPr id="410" name="Google Shape;410;p34"/>
            <p:cNvCxnSpPr/>
            <p:nvPr/>
          </p:nvCxnSpPr>
          <p:spPr>
            <a:xfrm>
              <a:off x="3520" y="880"/>
              <a:ext cx="0" cy="2560"/>
            </a:xfrm>
            <a:prstGeom prst="straightConnector1">
              <a:avLst/>
            </a:prstGeom>
            <a:noFill/>
            <a:ln cap="flat" cmpd="sng" w="12700">
              <a:solidFill>
                <a:schemeClr val="dk1"/>
              </a:solidFill>
              <a:prstDash val="solid"/>
              <a:miter lim="800000"/>
              <a:headEnd len="med" w="med" type="none"/>
              <a:tailEnd len="med" w="med" type="none"/>
            </a:ln>
          </p:spPr>
        </p:cxnSp>
        <p:cxnSp>
          <p:nvCxnSpPr>
            <p:cNvPr id="411" name="Google Shape;411;p34"/>
            <p:cNvCxnSpPr/>
            <p:nvPr/>
          </p:nvCxnSpPr>
          <p:spPr>
            <a:xfrm>
              <a:off x="4160" y="880"/>
              <a:ext cx="0" cy="2560"/>
            </a:xfrm>
            <a:prstGeom prst="straightConnector1">
              <a:avLst/>
            </a:prstGeom>
            <a:noFill/>
            <a:ln cap="flat" cmpd="sng" w="12700">
              <a:solidFill>
                <a:schemeClr val="dk1"/>
              </a:solidFill>
              <a:prstDash val="solid"/>
              <a:miter lim="800000"/>
              <a:headEnd len="med" w="med" type="none"/>
              <a:tailEnd len="med" w="med" type="none"/>
            </a:ln>
          </p:spPr>
        </p:cxnSp>
        <p:cxnSp>
          <p:nvCxnSpPr>
            <p:cNvPr id="412" name="Google Shape;412;p34"/>
            <p:cNvCxnSpPr/>
            <p:nvPr/>
          </p:nvCxnSpPr>
          <p:spPr>
            <a:xfrm>
              <a:off x="4800" y="880"/>
              <a:ext cx="0" cy="2560"/>
            </a:xfrm>
            <a:prstGeom prst="straightConnector1">
              <a:avLst/>
            </a:prstGeom>
            <a:noFill/>
            <a:ln cap="sq" cmpd="sng" w="28575">
              <a:solidFill>
                <a:schemeClr val="dk1"/>
              </a:solidFill>
              <a:prstDash val="solid"/>
              <a:miter lim="800000"/>
              <a:headEnd len="med" w="med" type="none"/>
              <a:tailEnd len="med" w="med"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9" name="Shape 69"/>
        <p:cNvGrpSpPr/>
        <p:nvPr/>
      </p:nvGrpSpPr>
      <p:grpSpPr>
        <a:xfrm>
          <a:off x="0" y="0"/>
          <a:ext cx="0" cy="0"/>
          <a:chOff x="0" y="0"/>
          <a:chExt cx="0" cy="0"/>
        </a:xfrm>
      </p:grpSpPr>
      <p:sp>
        <p:nvSpPr>
          <p:cNvPr id="70" name="Google Shape;70;p8"/>
          <p:cNvSpPr txBox="1"/>
          <p:nvPr>
            <p:ph type="title"/>
          </p:nvPr>
        </p:nvSpPr>
        <p:spPr>
          <a:xfrm>
            <a:off x="196850" y="609600"/>
            <a:ext cx="8728075" cy="10906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David Williams</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Relevant Background</a:t>
            </a:r>
            <a:endParaRPr/>
          </a:p>
        </p:txBody>
      </p:sp>
      <p:sp>
        <p:nvSpPr>
          <p:cNvPr id="71" name="Google Shape;71;p8"/>
          <p:cNvSpPr txBox="1"/>
          <p:nvPr>
            <p:ph idx="1" type="body"/>
          </p:nvPr>
        </p:nvSpPr>
        <p:spPr>
          <a:xfrm>
            <a:off x="685800" y="2492375"/>
            <a:ext cx="7772400" cy="29543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European Commission: SCMPMD</a:t>
            </a:r>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European Commission: SCENIHR</a:t>
            </a:r>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European Commission: Tissue Engineering Regulation</a:t>
            </a:r>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Royal Academy of Engineering: Japan Report</a:t>
            </a:r>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Medical Device Litigation</a:t>
            </a:r>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Editor-in-Chief, Biomaterials</a:t>
            </a:r>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Definitions</a:t>
            </a:r>
            <a:endParaRPr/>
          </a:p>
          <a:p>
            <a:pPr indent="-342900" lvl="0" marL="342900" marR="0" rtl="0" algn="l">
              <a:lnSpc>
                <a:spcPct val="100000"/>
              </a:lnSpc>
              <a:spcBef>
                <a:spcPts val="360"/>
              </a:spcBef>
              <a:spcAft>
                <a:spcPts val="0"/>
              </a:spcAft>
              <a:buClr>
                <a:schemeClr val="accent2"/>
              </a:buClr>
              <a:buSzPts val="1800"/>
              <a:buFont typeface="Arial"/>
              <a:buChar char="•"/>
            </a:pPr>
            <a:r>
              <a:rPr b="0" i="0" lang="en-US" sz="1800" u="none" cap="none" strike="noStrike">
                <a:solidFill>
                  <a:schemeClr val="accent2"/>
                </a:solidFill>
                <a:latin typeface="Arial"/>
                <a:ea typeface="Arial"/>
                <a:cs typeface="Arial"/>
                <a:sym typeface="Arial"/>
              </a:rPr>
              <a:t>Systems Engineering Approach to Tissue Engineering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16" name="Shape 416"/>
        <p:cNvGrpSpPr/>
        <p:nvPr/>
      </p:nvGrpSpPr>
      <p:grpSpPr>
        <a:xfrm>
          <a:off x="0" y="0"/>
          <a:ext cx="0" cy="0"/>
          <a:chOff x="0" y="0"/>
          <a:chExt cx="0" cy="0"/>
        </a:xfrm>
      </p:grpSpPr>
      <p:sp>
        <p:nvSpPr>
          <p:cNvPr id="417" name="Google Shape;417;p35"/>
          <p:cNvSpPr txBox="1"/>
          <p:nvPr>
            <p:ph type="title"/>
          </p:nvPr>
        </p:nvSpPr>
        <p:spPr>
          <a:xfrm>
            <a:off x="196850" y="609600"/>
            <a:ext cx="8728075" cy="10906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Insurance &amp; reimbursement;</a:t>
            </a:r>
            <a:br>
              <a:rPr b="0" i="0" lang="en-US" sz="2400" u="none">
                <a:solidFill>
                  <a:schemeClr val="dk1"/>
                </a:solidFill>
                <a:latin typeface="Arial"/>
                <a:ea typeface="Arial"/>
                <a:cs typeface="Arial"/>
                <a:sym typeface="Arial"/>
              </a:rPr>
            </a:br>
            <a:r>
              <a:rPr b="0" i="0" lang="en-US" sz="2400" u="none">
                <a:solidFill>
                  <a:schemeClr val="dk1"/>
                </a:solidFill>
                <a:latin typeface="Arial"/>
                <a:ea typeface="Arial"/>
                <a:cs typeface="Arial"/>
                <a:sym typeface="Arial"/>
              </a:rPr>
              <a:t>pervasive influence of government policy on medical treatment</a:t>
            </a:r>
            <a:endParaRPr/>
          </a:p>
        </p:txBody>
      </p:sp>
      <p:sp>
        <p:nvSpPr>
          <p:cNvPr id="418" name="Google Shape;418;p35"/>
          <p:cNvSpPr txBox="1"/>
          <p:nvPr>
            <p:ph idx="1" type="body"/>
          </p:nvPr>
        </p:nvSpPr>
        <p:spPr>
          <a:xfrm>
            <a:off x="685800" y="1885950"/>
            <a:ext cx="7772400" cy="356076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2000"/>
              <a:buFont typeface="Arial"/>
              <a:buNone/>
            </a:pPr>
            <a:r>
              <a:rPr b="0" i="1" lang="en-US" sz="2000" u="sng">
                <a:solidFill>
                  <a:schemeClr val="accent2"/>
                </a:solidFill>
                <a:latin typeface="Arial"/>
                <a:ea typeface="Arial"/>
                <a:cs typeface="Arial"/>
                <a:sym typeface="Arial"/>
              </a:rPr>
              <a:t>Financial Times; Thursday February 26</a:t>
            </a:r>
            <a:r>
              <a:rPr b="0" baseline="30000" i="1" lang="en-US" sz="2000" u="sng">
                <a:solidFill>
                  <a:schemeClr val="accent2"/>
                </a:solidFill>
                <a:latin typeface="Arial"/>
                <a:ea typeface="Arial"/>
                <a:cs typeface="Arial"/>
                <a:sym typeface="Arial"/>
              </a:rPr>
              <a:t>th</a:t>
            </a:r>
            <a:r>
              <a:rPr b="0" i="1" lang="en-US" sz="2000" u="sng">
                <a:solidFill>
                  <a:schemeClr val="accent2"/>
                </a:solidFill>
                <a:latin typeface="Arial"/>
                <a:ea typeface="Arial"/>
                <a:cs typeface="Arial"/>
                <a:sym typeface="Arial"/>
              </a:rPr>
              <a:t> 2004</a:t>
            </a:r>
            <a:endParaRPr/>
          </a:p>
          <a:p>
            <a:pPr indent="-342900" lvl="0" marL="342900" marR="0" rtl="0" algn="ctr">
              <a:lnSpc>
                <a:spcPct val="90000"/>
              </a:lnSpc>
              <a:spcBef>
                <a:spcPts val="400"/>
              </a:spcBef>
              <a:spcAft>
                <a:spcPts val="0"/>
              </a:spcAft>
              <a:buClr>
                <a:schemeClr val="accent2"/>
              </a:buClr>
              <a:buSzPts val="2000"/>
              <a:buFont typeface="Arial"/>
              <a:buNone/>
            </a:pPr>
            <a:r>
              <a:t/>
            </a:r>
            <a:endParaRPr b="0" i="1" sz="2000" u="sng">
              <a:solidFill>
                <a:schemeClr val="accent2"/>
              </a:solidFill>
              <a:latin typeface="Arial"/>
              <a:ea typeface="Arial"/>
              <a:cs typeface="Arial"/>
              <a:sym typeface="Arial"/>
            </a:endParaRPr>
          </a:p>
          <a:p>
            <a:pPr indent="-342900" lvl="0" marL="342900" marR="0" rtl="0" algn="l">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NICE recommends that 3 cycles of in vitro treatment be offered to infertile couples,</a:t>
            </a:r>
            <a:endParaRPr/>
          </a:p>
          <a:p>
            <a:pPr indent="-342900" lvl="0" marL="342900" marR="0" rtl="0" algn="l">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The Health Secretary has decided that this is right in principle, but because of financial constraints, only 1 will be offered – thereafter it is not a matter of tax payer interest</a:t>
            </a:r>
            <a:endParaRPr/>
          </a:p>
          <a:p>
            <a:pPr indent="-342900" lvl="0" marL="342900" marR="0" rtl="0" algn="l">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A single cycle has a very limited chance of being successful</a:t>
            </a:r>
            <a:endParaRPr/>
          </a:p>
          <a:p>
            <a:pPr indent="-342900" lvl="0" marL="342900" marR="0" rtl="0" algn="l">
              <a:lnSpc>
                <a:spcPct val="9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The policy is economic madness and a waste of money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22" name="Shape 422"/>
        <p:cNvGrpSpPr/>
        <p:nvPr/>
      </p:nvGrpSpPr>
      <p:grpSpPr>
        <a:xfrm>
          <a:off x="0" y="0"/>
          <a:ext cx="0" cy="0"/>
          <a:chOff x="0" y="0"/>
          <a:chExt cx="0" cy="0"/>
        </a:xfrm>
      </p:grpSpPr>
      <p:sp>
        <p:nvSpPr>
          <p:cNvPr id="423" name="Google Shape;423;p36"/>
          <p:cNvSpPr txBox="1"/>
          <p:nvPr>
            <p:ph type="title"/>
          </p:nvPr>
        </p:nvSpPr>
        <p:spPr>
          <a:xfrm>
            <a:off x="196850" y="765175"/>
            <a:ext cx="8728075" cy="79216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Hourly Mfg Labour Costs, 1998</a:t>
            </a:r>
            <a:endParaRPr/>
          </a:p>
        </p:txBody>
      </p:sp>
      <p:sp>
        <p:nvSpPr>
          <p:cNvPr id="424" name="Google Shape;424;p36"/>
          <p:cNvSpPr txBox="1"/>
          <p:nvPr>
            <p:ph idx="1" type="body"/>
          </p:nvPr>
        </p:nvSpPr>
        <p:spPr>
          <a:xfrm>
            <a:off x="468312" y="1844675"/>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2"/>
              </a:buClr>
              <a:buSzPts val="1200"/>
              <a:buFont typeface="Arial"/>
              <a:buNone/>
            </a:pPr>
            <a:r>
              <a:rPr b="0" i="0" lang="en-US" sz="1200" u="none">
                <a:solidFill>
                  <a:schemeClr val="accent2"/>
                </a:solidFill>
                <a:latin typeface="Arial"/>
                <a:ea typeface="Arial"/>
                <a:cs typeface="Arial"/>
                <a:sym typeface="Arial"/>
              </a:rPr>
              <a:t>	</a:t>
            </a:r>
            <a:r>
              <a:rPr b="0" i="0" lang="en-US" sz="2000" u="none">
                <a:solidFill>
                  <a:schemeClr val="accent2"/>
                </a:solidFill>
                <a:latin typeface="Arial"/>
                <a:ea typeface="Arial"/>
                <a:cs typeface="Arial"/>
                <a:sym typeface="Arial"/>
              </a:rPr>
              <a:t>US					100</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Germany				146.6</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Switzerland				131.4</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France				  98.5</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UK					  88.5</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Australia			  	  80.4</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Ireland				  71.8</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Korea / Singapore		  	  41.9</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Japan				  27.1</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Mexico				    9.9</a:t>
            </a:r>
            <a:endParaRPr/>
          </a:p>
          <a:p>
            <a:pPr indent="-342900" lvl="0" marL="342900" marR="0" rtl="0" algn="l">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Sri Lanka				    2.5</a:t>
            </a:r>
            <a:endParaRPr/>
          </a:p>
          <a:p>
            <a:pPr indent="-342900" lvl="0" marL="342900" marR="0" rtl="0" algn="l">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28" name="Shape 428"/>
        <p:cNvGrpSpPr/>
        <p:nvPr/>
      </p:nvGrpSpPr>
      <p:grpSpPr>
        <a:xfrm>
          <a:off x="0" y="0"/>
          <a:ext cx="0" cy="0"/>
          <a:chOff x="0" y="0"/>
          <a:chExt cx="0" cy="0"/>
        </a:xfrm>
      </p:grpSpPr>
      <p:sp>
        <p:nvSpPr>
          <p:cNvPr id="429" name="Google Shape;429;p37"/>
          <p:cNvSpPr txBox="1"/>
          <p:nvPr>
            <p:ph idx="4294967295" type="title"/>
          </p:nvPr>
        </p:nvSpPr>
        <p:spPr>
          <a:xfrm>
            <a:off x="196850" y="609600"/>
            <a:ext cx="8728075"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China; Annual Wages,2002</a:t>
            </a:r>
            <a:endParaRPr/>
          </a:p>
        </p:txBody>
      </p:sp>
      <p:pic>
        <p:nvPicPr>
          <p:cNvPr id="430" name="Google Shape;430;p37"/>
          <p:cNvPicPr preferRelativeResize="0"/>
          <p:nvPr>
            <p:ph idx="4294967295" type="body"/>
          </p:nvPr>
        </p:nvPicPr>
        <p:blipFill rotWithShape="1">
          <a:blip r:embed="rId3">
            <a:alphaModFix/>
          </a:blip>
          <a:srcRect b="0" l="0" r="0" t="0"/>
          <a:stretch/>
        </p:blipFill>
        <p:spPr>
          <a:xfrm>
            <a:off x="107950" y="3171825"/>
            <a:ext cx="3743325" cy="1382712"/>
          </a:xfrm>
          <a:prstGeom prst="rect">
            <a:avLst/>
          </a:prstGeom>
          <a:noFill/>
          <a:ln>
            <a:noFill/>
          </a:ln>
        </p:spPr>
      </p:pic>
      <p:grpSp>
        <p:nvGrpSpPr>
          <p:cNvPr id="431" name="Google Shape;431;p37"/>
          <p:cNvGrpSpPr/>
          <p:nvPr/>
        </p:nvGrpSpPr>
        <p:grpSpPr>
          <a:xfrm>
            <a:off x="4232275" y="1744662"/>
            <a:ext cx="4225925" cy="4525962"/>
            <a:chOff x="2666" y="1099"/>
            <a:chExt cx="2662" cy="2851"/>
          </a:xfrm>
        </p:grpSpPr>
        <p:sp>
          <p:nvSpPr>
            <p:cNvPr id="432" name="Google Shape;432;p37"/>
            <p:cNvSpPr txBox="1"/>
            <p:nvPr/>
          </p:nvSpPr>
          <p:spPr>
            <a:xfrm>
              <a:off x="4527" y="3474"/>
              <a:ext cx="801"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1,150</a:t>
              </a:r>
              <a:endParaRPr/>
            </a:p>
          </p:txBody>
        </p:sp>
        <p:sp>
          <p:nvSpPr>
            <p:cNvPr id="433" name="Google Shape;433;p37"/>
            <p:cNvSpPr txBox="1"/>
            <p:nvPr/>
          </p:nvSpPr>
          <p:spPr>
            <a:xfrm>
              <a:off x="3726" y="3474"/>
              <a:ext cx="801"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9,523</a:t>
              </a:r>
              <a:endParaRPr/>
            </a:p>
          </p:txBody>
        </p:sp>
        <p:sp>
          <p:nvSpPr>
            <p:cNvPr id="434" name="Google Shape;434;p37"/>
            <p:cNvSpPr txBox="1"/>
            <p:nvPr/>
          </p:nvSpPr>
          <p:spPr>
            <a:xfrm>
              <a:off x="2666" y="3474"/>
              <a:ext cx="1060"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Chongqing</a:t>
              </a:r>
              <a:endParaRPr/>
            </a:p>
          </p:txBody>
        </p:sp>
        <p:sp>
          <p:nvSpPr>
            <p:cNvPr id="435" name="Google Shape;435;p37"/>
            <p:cNvSpPr txBox="1"/>
            <p:nvPr/>
          </p:nvSpPr>
          <p:spPr>
            <a:xfrm>
              <a:off x="4527" y="3000"/>
              <a:ext cx="801" cy="4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1,728</a:t>
              </a:r>
              <a:endParaRPr/>
            </a:p>
          </p:txBody>
        </p:sp>
        <p:sp>
          <p:nvSpPr>
            <p:cNvPr id="436" name="Google Shape;436;p37"/>
            <p:cNvSpPr txBox="1"/>
            <p:nvPr/>
          </p:nvSpPr>
          <p:spPr>
            <a:xfrm>
              <a:off x="3726" y="3000"/>
              <a:ext cx="801" cy="4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14,308</a:t>
              </a:r>
              <a:endParaRPr/>
            </a:p>
          </p:txBody>
        </p:sp>
        <p:sp>
          <p:nvSpPr>
            <p:cNvPr id="437" name="Google Shape;437;p37"/>
            <p:cNvSpPr txBox="1"/>
            <p:nvPr/>
          </p:nvSpPr>
          <p:spPr>
            <a:xfrm>
              <a:off x="2666" y="3000"/>
              <a:ext cx="1060" cy="4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Tianjin</a:t>
              </a:r>
              <a:endParaRPr/>
            </a:p>
          </p:txBody>
        </p:sp>
        <p:sp>
          <p:nvSpPr>
            <p:cNvPr id="438" name="Google Shape;438;p37"/>
            <p:cNvSpPr txBox="1"/>
            <p:nvPr/>
          </p:nvSpPr>
          <p:spPr>
            <a:xfrm>
              <a:off x="4527" y="2525"/>
              <a:ext cx="801" cy="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2,313</a:t>
              </a:r>
              <a:endParaRPr/>
            </a:p>
          </p:txBody>
        </p:sp>
        <p:sp>
          <p:nvSpPr>
            <p:cNvPr id="439" name="Google Shape;439;p37"/>
            <p:cNvSpPr txBox="1"/>
            <p:nvPr/>
          </p:nvSpPr>
          <p:spPr>
            <a:xfrm>
              <a:off x="3726" y="2525"/>
              <a:ext cx="801" cy="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19,156</a:t>
              </a:r>
              <a:endParaRPr/>
            </a:p>
          </p:txBody>
        </p:sp>
        <p:sp>
          <p:nvSpPr>
            <p:cNvPr id="440" name="Google Shape;440;p37"/>
            <p:cNvSpPr txBox="1"/>
            <p:nvPr/>
          </p:nvSpPr>
          <p:spPr>
            <a:xfrm>
              <a:off x="2666" y="2525"/>
              <a:ext cx="1060" cy="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Beijing</a:t>
              </a:r>
              <a:endParaRPr/>
            </a:p>
          </p:txBody>
        </p:sp>
        <p:sp>
          <p:nvSpPr>
            <p:cNvPr id="441" name="Google Shape;441;p37"/>
            <p:cNvSpPr txBox="1"/>
            <p:nvPr/>
          </p:nvSpPr>
          <p:spPr>
            <a:xfrm>
              <a:off x="4527" y="2049"/>
              <a:ext cx="801"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2,630</a:t>
              </a:r>
              <a:endParaRPr/>
            </a:p>
          </p:txBody>
        </p:sp>
        <p:sp>
          <p:nvSpPr>
            <p:cNvPr id="442" name="Google Shape;442;p37"/>
            <p:cNvSpPr txBox="1"/>
            <p:nvPr/>
          </p:nvSpPr>
          <p:spPr>
            <a:xfrm>
              <a:off x="3726" y="2049"/>
              <a:ext cx="801"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21, 781</a:t>
              </a:r>
              <a:endParaRPr/>
            </a:p>
          </p:txBody>
        </p:sp>
        <p:sp>
          <p:nvSpPr>
            <p:cNvPr id="443" name="Google Shape;443;p37"/>
            <p:cNvSpPr txBox="1"/>
            <p:nvPr/>
          </p:nvSpPr>
          <p:spPr>
            <a:xfrm>
              <a:off x="2666" y="2049"/>
              <a:ext cx="1060"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Shanghai</a:t>
              </a:r>
              <a:endParaRPr/>
            </a:p>
          </p:txBody>
        </p:sp>
        <p:sp>
          <p:nvSpPr>
            <p:cNvPr id="444" name="Google Shape;444;p37"/>
            <p:cNvSpPr txBox="1"/>
            <p:nvPr/>
          </p:nvSpPr>
          <p:spPr>
            <a:xfrm>
              <a:off x="4527" y="1575"/>
              <a:ext cx="801" cy="4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2,750</a:t>
              </a:r>
              <a:endParaRPr/>
            </a:p>
          </p:txBody>
        </p:sp>
        <p:sp>
          <p:nvSpPr>
            <p:cNvPr id="445" name="Google Shape;445;p37"/>
            <p:cNvSpPr txBox="1"/>
            <p:nvPr/>
          </p:nvSpPr>
          <p:spPr>
            <a:xfrm>
              <a:off x="3726" y="1575"/>
              <a:ext cx="801" cy="4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22,772</a:t>
              </a:r>
              <a:endParaRPr/>
            </a:p>
          </p:txBody>
        </p:sp>
        <p:sp>
          <p:nvSpPr>
            <p:cNvPr id="446" name="Google Shape;446;p37"/>
            <p:cNvSpPr txBox="1"/>
            <p:nvPr/>
          </p:nvSpPr>
          <p:spPr>
            <a:xfrm>
              <a:off x="2666" y="1575"/>
              <a:ext cx="1060" cy="4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Guangzhou</a:t>
              </a:r>
              <a:endParaRPr/>
            </a:p>
          </p:txBody>
        </p:sp>
        <p:sp>
          <p:nvSpPr>
            <p:cNvPr id="447" name="Google Shape;447;p37"/>
            <p:cNvSpPr txBox="1"/>
            <p:nvPr/>
          </p:nvSpPr>
          <p:spPr>
            <a:xfrm>
              <a:off x="4527" y="1099"/>
              <a:ext cx="801"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US $</a:t>
              </a:r>
              <a:endParaRPr/>
            </a:p>
          </p:txBody>
        </p:sp>
        <p:sp>
          <p:nvSpPr>
            <p:cNvPr id="448" name="Google Shape;448;p37"/>
            <p:cNvSpPr txBox="1"/>
            <p:nvPr/>
          </p:nvSpPr>
          <p:spPr>
            <a:xfrm>
              <a:off x="3726" y="1099"/>
              <a:ext cx="801"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RMB</a:t>
              </a:r>
              <a:endParaRPr/>
            </a:p>
          </p:txBody>
        </p:sp>
        <p:sp>
          <p:nvSpPr>
            <p:cNvPr id="449" name="Google Shape;449;p37"/>
            <p:cNvSpPr txBox="1"/>
            <p:nvPr/>
          </p:nvSpPr>
          <p:spPr>
            <a:xfrm>
              <a:off x="2666" y="1099"/>
              <a:ext cx="1060" cy="4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City</a:t>
              </a:r>
              <a:endParaRPr/>
            </a:p>
          </p:txBody>
        </p:sp>
        <p:cxnSp>
          <p:nvCxnSpPr>
            <p:cNvPr id="450" name="Google Shape;450;p37"/>
            <p:cNvCxnSpPr/>
            <p:nvPr/>
          </p:nvCxnSpPr>
          <p:spPr>
            <a:xfrm>
              <a:off x="2666" y="1099"/>
              <a:ext cx="2662" cy="0"/>
            </a:xfrm>
            <a:prstGeom prst="straightConnector1">
              <a:avLst/>
            </a:prstGeom>
            <a:noFill/>
            <a:ln cap="sq" cmpd="sng" w="28575">
              <a:solidFill>
                <a:schemeClr val="dk1"/>
              </a:solidFill>
              <a:prstDash val="solid"/>
              <a:miter lim="800000"/>
              <a:headEnd len="med" w="med" type="none"/>
              <a:tailEnd len="med" w="med" type="none"/>
            </a:ln>
          </p:spPr>
        </p:cxnSp>
        <p:cxnSp>
          <p:nvCxnSpPr>
            <p:cNvPr id="451" name="Google Shape;451;p37"/>
            <p:cNvCxnSpPr/>
            <p:nvPr/>
          </p:nvCxnSpPr>
          <p:spPr>
            <a:xfrm>
              <a:off x="2666" y="1575"/>
              <a:ext cx="2662" cy="0"/>
            </a:xfrm>
            <a:prstGeom prst="straightConnector1">
              <a:avLst/>
            </a:prstGeom>
            <a:noFill/>
            <a:ln cap="flat" cmpd="sng" w="12700">
              <a:solidFill>
                <a:schemeClr val="dk1"/>
              </a:solidFill>
              <a:prstDash val="solid"/>
              <a:miter lim="800000"/>
              <a:headEnd len="med" w="med" type="none"/>
              <a:tailEnd len="med" w="med" type="none"/>
            </a:ln>
          </p:spPr>
        </p:cxnSp>
        <p:cxnSp>
          <p:nvCxnSpPr>
            <p:cNvPr id="452" name="Google Shape;452;p37"/>
            <p:cNvCxnSpPr/>
            <p:nvPr/>
          </p:nvCxnSpPr>
          <p:spPr>
            <a:xfrm>
              <a:off x="2666" y="2049"/>
              <a:ext cx="2662" cy="0"/>
            </a:xfrm>
            <a:prstGeom prst="straightConnector1">
              <a:avLst/>
            </a:prstGeom>
            <a:noFill/>
            <a:ln cap="flat" cmpd="sng" w="12700">
              <a:solidFill>
                <a:schemeClr val="dk1"/>
              </a:solidFill>
              <a:prstDash val="solid"/>
              <a:miter lim="800000"/>
              <a:headEnd len="med" w="med" type="none"/>
              <a:tailEnd len="med" w="med" type="none"/>
            </a:ln>
          </p:spPr>
        </p:cxnSp>
        <p:cxnSp>
          <p:nvCxnSpPr>
            <p:cNvPr id="453" name="Google Shape;453;p37"/>
            <p:cNvCxnSpPr/>
            <p:nvPr/>
          </p:nvCxnSpPr>
          <p:spPr>
            <a:xfrm>
              <a:off x="2666" y="2525"/>
              <a:ext cx="2662" cy="0"/>
            </a:xfrm>
            <a:prstGeom prst="straightConnector1">
              <a:avLst/>
            </a:prstGeom>
            <a:noFill/>
            <a:ln cap="flat" cmpd="sng" w="12700">
              <a:solidFill>
                <a:schemeClr val="dk1"/>
              </a:solidFill>
              <a:prstDash val="solid"/>
              <a:miter lim="800000"/>
              <a:headEnd len="med" w="med" type="none"/>
              <a:tailEnd len="med" w="med" type="none"/>
            </a:ln>
          </p:spPr>
        </p:cxnSp>
        <p:cxnSp>
          <p:nvCxnSpPr>
            <p:cNvPr id="454" name="Google Shape;454;p37"/>
            <p:cNvCxnSpPr/>
            <p:nvPr/>
          </p:nvCxnSpPr>
          <p:spPr>
            <a:xfrm>
              <a:off x="2666" y="3000"/>
              <a:ext cx="2662" cy="0"/>
            </a:xfrm>
            <a:prstGeom prst="straightConnector1">
              <a:avLst/>
            </a:prstGeom>
            <a:noFill/>
            <a:ln cap="flat" cmpd="sng" w="12700">
              <a:solidFill>
                <a:schemeClr val="dk1"/>
              </a:solidFill>
              <a:prstDash val="solid"/>
              <a:miter lim="800000"/>
              <a:headEnd len="med" w="med" type="none"/>
              <a:tailEnd len="med" w="med" type="none"/>
            </a:ln>
          </p:spPr>
        </p:cxnSp>
        <p:cxnSp>
          <p:nvCxnSpPr>
            <p:cNvPr id="455" name="Google Shape;455;p37"/>
            <p:cNvCxnSpPr/>
            <p:nvPr/>
          </p:nvCxnSpPr>
          <p:spPr>
            <a:xfrm>
              <a:off x="2666" y="3474"/>
              <a:ext cx="2662" cy="0"/>
            </a:xfrm>
            <a:prstGeom prst="straightConnector1">
              <a:avLst/>
            </a:prstGeom>
            <a:noFill/>
            <a:ln cap="flat" cmpd="sng" w="12700">
              <a:solidFill>
                <a:schemeClr val="dk1"/>
              </a:solidFill>
              <a:prstDash val="solid"/>
              <a:miter lim="800000"/>
              <a:headEnd len="med" w="med" type="none"/>
              <a:tailEnd len="med" w="med" type="none"/>
            </a:ln>
          </p:spPr>
        </p:cxnSp>
        <p:cxnSp>
          <p:nvCxnSpPr>
            <p:cNvPr id="456" name="Google Shape;456;p37"/>
            <p:cNvCxnSpPr/>
            <p:nvPr/>
          </p:nvCxnSpPr>
          <p:spPr>
            <a:xfrm>
              <a:off x="2666" y="3950"/>
              <a:ext cx="2662" cy="0"/>
            </a:xfrm>
            <a:prstGeom prst="straightConnector1">
              <a:avLst/>
            </a:prstGeom>
            <a:noFill/>
            <a:ln cap="sq" cmpd="sng" w="28575">
              <a:solidFill>
                <a:schemeClr val="dk1"/>
              </a:solidFill>
              <a:prstDash val="solid"/>
              <a:miter lim="800000"/>
              <a:headEnd len="med" w="med" type="none"/>
              <a:tailEnd len="med" w="med" type="none"/>
            </a:ln>
          </p:spPr>
        </p:cxnSp>
        <p:cxnSp>
          <p:nvCxnSpPr>
            <p:cNvPr id="457" name="Google Shape;457;p37"/>
            <p:cNvCxnSpPr/>
            <p:nvPr/>
          </p:nvCxnSpPr>
          <p:spPr>
            <a:xfrm>
              <a:off x="2666" y="1099"/>
              <a:ext cx="0" cy="2851"/>
            </a:xfrm>
            <a:prstGeom prst="straightConnector1">
              <a:avLst/>
            </a:prstGeom>
            <a:noFill/>
            <a:ln cap="sq" cmpd="sng" w="28575">
              <a:solidFill>
                <a:schemeClr val="dk1"/>
              </a:solidFill>
              <a:prstDash val="solid"/>
              <a:miter lim="800000"/>
              <a:headEnd len="med" w="med" type="none"/>
              <a:tailEnd len="med" w="med" type="none"/>
            </a:ln>
          </p:spPr>
        </p:cxnSp>
        <p:cxnSp>
          <p:nvCxnSpPr>
            <p:cNvPr id="458" name="Google Shape;458;p37"/>
            <p:cNvCxnSpPr/>
            <p:nvPr/>
          </p:nvCxnSpPr>
          <p:spPr>
            <a:xfrm>
              <a:off x="3726" y="1099"/>
              <a:ext cx="0" cy="2851"/>
            </a:xfrm>
            <a:prstGeom prst="straightConnector1">
              <a:avLst/>
            </a:prstGeom>
            <a:noFill/>
            <a:ln cap="flat" cmpd="sng" w="12700">
              <a:solidFill>
                <a:schemeClr val="dk1"/>
              </a:solidFill>
              <a:prstDash val="solid"/>
              <a:miter lim="800000"/>
              <a:headEnd len="med" w="med" type="none"/>
              <a:tailEnd len="med" w="med" type="none"/>
            </a:ln>
          </p:spPr>
        </p:cxnSp>
        <p:cxnSp>
          <p:nvCxnSpPr>
            <p:cNvPr id="459" name="Google Shape;459;p37"/>
            <p:cNvCxnSpPr/>
            <p:nvPr/>
          </p:nvCxnSpPr>
          <p:spPr>
            <a:xfrm>
              <a:off x="4527" y="1099"/>
              <a:ext cx="0" cy="2851"/>
            </a:xfrm>
            <a:prstGeom prst="straightConnector1">
              <a:avLst/>
            </a:prstGeom>
            <a:noFill/>
            <a:ln cap="flat" cmpd="sng" w="12700">
              <a:solidFill>
                <a:schemeClr val="dk1"/>
              </a:solidFill>
              <a:prstDash val="solid"/>
              <a:miter lim="800000"/>
              <a:headEnd len="med" w="med" type="none"/>
              <a:tailEnd len="med" w="med" type="none"/>
            </a:ln>
          </p:spPr>
        </p:cxnSp>
        <p:cxnSp>
          <p:nvCxnSpPr>
            <p:cNvPr id="460" name="Google Shape;460;p37"/>
            <p:cNvCxnSpPr/>
            <p:nvPr/>
          </p:nvCxnSpPr>
          <p:spPr>
            <a:xfrm>
              <a:off x="5328" y="1099"/>
              <a:ext cx="0" cy="2851"/>
            </a:xfrm>
            <a:prstGeom prst="straightConnector1">
              <a:avLst/>
            </a:prstGeom>
            <a:noFill/>
            <a:ln cap="sq" cmpd="sng" w="28575">
              <a:solidFill>
                <a:schemeClr val="dk1"/>
              </a:solidFill>
              <a:prstDash val="solid"/>
              <a:miter lim="800000"/>
              <a:headEnd len="med" w="med" type="none"/>
              <a:tailEnd len="med" w="med" type="none"/>
            </a:ln>
          </p:spPr>
        </p:cxn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64" name="Shape 464"/>
        <p:cNvGrpSpPr/>
        <p:nvPr/>
      </p:nvGrpSpPr>
      <p:grpSpPr>
        <a:xfrm>
          <a:off x="0" y="0"/>
          <a:ext cx="0" cy="0"/>
          <a:chOff x="0" y="0"/>
          <a:chExt cx="0" cy="0"/>
        </a:xfrm>
      </p:grpSpPr>
      <p:pic>
        <p:nvPicPr>
          <p:cNvPr id="465" name="Google Shape;465;p38"/>
          <p:cNvPicPr preferRelativeResize="0"/>
          <p:nvPr>
            <p:ph type="ctrTitle"/>
          </p:nvPr>
        </p:nvPicPr>
        <p:blipFill rotWithShape="1">
          <a:blip r:embed="rId3">
            <a:alphaModFix/>
          </a:blip>
          <a:srcRect b="0" l="0" r="0" t="0"/>
          <a:stretch/>
        </p:blipFill>
        <p:spPr>
          <a:xfrm>
            <a:off x="7010400" y="0"/>
            <a:ext cx="2133600" cy="2362200"/>
          </a:xfrm>
          <a:prstGeom prst="rect">
            <a:avLst/>
          </a:prstGeom>
          <a:noFill/>
          <a:ln>
            <a:noFill/>
          </a:ln>
        </p:spPr>
      </p:pic>
      <p:sp>
        <p:nvSpPr>
          <p:cNvPr id="466" name="Google Shape;466;p38"/>
          <p:cNvSpPr txBox="1"/>
          <p:nvPr/>
        </p:nvSpPr>
        <p:spPr>
          <a:xfrm>
            <a:off x="2057400" y="838200"/>
            <a:ext cx="3276600" cy="15525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400"/>
              <a:buFont typeface="Times New Roman"/>
              <a:buNone/>
            </a:pPr>
            <a:r>
              <a:rPr b="0" i="0" lang="en-US" sz="2400" u="none">
                <a:solidFill>
                  <a:schemeClr val="dk2"/>
                </a:solidFill>
                <a:latin typeface="Times New Roman"/>
                <a:ea typeface="Times New Roman"/>
                <a:cs typeface="Times New Roman"/>
                <a:sym typeface="Times New Roman"/>
              </a:rPr>
              <a:t>Mission to Japan</a:t>
            </a:r>
            <a:br>
              <a:rPr b="0" i="0" lang="en-US" sz="2400" u="none">
                <a:solidFill>
                  <a:schemeClr val="dk2"/>
                </a:solidFill>
                <a:latin typeface="Times New Roman"/>
                <a:ea typeface="Times New Roman"/>
                <a:cs typeface="Times New Roman"/>
                <a:sym typeface="Times New Roman"/>
              </a:rPr>
            </a:br>
            <a:r>
              <a:rPr b="0" i="0" lang="en-US" sz="2400" u="none">
                <a:solidFill>
                  <a:schemeClr val="dk2"/>
                </a:solidFill>
                <a:latin typeface="Times New Roman"/>
                <a:ea typeface="Times New Roman"/>
                <a:cs typeface="Times New Roman"/>
                <a:sym typeface="Times New Roman"/>
              </a:rPr>
              <a:t>April 2003</a:t>
            </a:r>
            <a:br>
              <a:rPr b="0" i="0" lang="en-US" sz="2400" u="none">
                <a:solidFill>
                  <a:schemeClr val="dk2"/>
                </a:solidFill>
                <a:latin typeface="Times New Roman"/>
                <a:ea typeface="Times New Roman"/>
                <a:cs typeface="Times New Roman"/>
                <a:sym typeface="Times New Roman"/>
              </a:rPr>
            </a:br>
            <a:r>
              <a:rPr b="0" i="0" lang="en-US" sz="2400" u="none">
                <a:solidFill>
                  <a:schemeClr val="dk2"/>
                </a:solidFill>
                <a:latin typeface="Times New Roman"/>
                <a:ea typeface="Times New Roman"/>
                <a:cs typeface="Times New Roman"/>
                <a:sym typeface="Times New Roman"/>
              </a:rPr>
              <a:t>Commercialisation of Tissue Engineering</a:t>
            </a:r>
            <a:endParaRPr/>
          </a:p>
        </p:txBody>
      </p:sp>
      <p:sp>
        <p:nvSpPr>
          <p:cNvPr id="467" name="Google Shape;467;p38"/>
          <p:cNvSpPr txBox="1"/>
          <p:nvPr/>
        </p:nvSpPr>
        <p:spPr>
          <a:xfrm>
            <a:off x="685800" y="2667000"/>
            <a:ext cx="6172200" cy="3943350"/>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Massive investment by Japanese government in the technology of regenerative medicine</a:t>
            </a:r>
            <a:endParaRPr/>
          </a:p>
          <a:p>
            <a:pPr indent="-114300" lvl="0" marL="0" marR="0" rtl="0" algn="l">
              <a:lnSpc>
                <a:spcPct val="100000"/>
              </a:lnSpc>
              <a:spcBef>
                <a:spcPts val="90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Considerable uncertainty over regulatory pathways</a:t>
            </a:r>
            <a:endParaRPr/>
          </a:p>
          <a:p>
            <a:pPr indent="-114300" lvl="0" marL="0" marR="0" rtl="0" algn="l">
              <a:lnSpc>
                <a:spcPct val="100000"/>
              </a:lnSpc>
              <a:spcBef>
                <a:spcPts val="90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Early clinical innovation under medical licences</a:t>
            </a:r>
            <a:endParaRPr/>
          </a:p>
          <a:p>
            <a:pPr indent="-114300" lvl="0" marL="0" marR="0" rtl="0" algn="l">
              <a:lnSpc>
                <a:spcPct val="100000"/>
              </a:lnSpc>
              <a:spcBef>
                <a:spcPts val="90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No identified pathway for reimbursement</a:t>
            </a:r>
            <a:endParaRPr/>
          </a:p>
          <a:p>
            <a:pPr indent="-114300" lvl="0" marL="0" marR="0" rtl="0" algn="l">
              <a:lnSpc>
                <a:spcPct val="100000"/>
              </a:lnSpc>
              <a:spcBef>
                <a:spcPts val="90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Big pharma standing back</a:t>
            </a:r>
            <a:endParaRPr/>
          </a:p>
          <a:p>
            <a:pPr indent="-114300" lvl="0" marL="0" marR="0" rtl="0" algn="l">
              <a:lnSpc>
                <a:spcPct val="100000"/>
              </a:lnSpc>
              <a:spcBef>
                <a:spcPts val="90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SMEs and investors nervous</a:t>
            </a:r>
            <a:endParaRPr/>
          </a:p>
          <a:p>
            <a:pPr indent="-114300" lvl="0" marL="0" marR="0" rtl="0" algn="l">
              <a:lnSpc>
                <a:spcPct val="100000"/>
              </a:lnSpc>
              <a:spcBef>
                <a:spcPts val="90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Early start-ups already withdrawing</a:t>
            </a:r>
            <a:endParaRPr/>
          </a:p>
          <a:p>
            <a:pPr indent="-114300" lvl="0" marL="0" marR="0" rtl="0" algn="l">
              <a:lnSpc>
                <a:spcPct val="100000"/>
              </a:lnSpc>
              <a:spcBef>
                <a:spcPts val="90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Very high quality science, especially stem cell biology</a:t>
            </a:r>
            <a:endParaRPr/>
          </a:p>
          <a:p>
            <a:pPr indent="-114300" lvl="0" marL="0" marR="0" rtl="0" algn="l">
              <a:lnSpc>
                <a:spcPct val="100000"/>
              </a:lnSpc>
              <a:spcBef>
                <a:spcPts val="900"/>
              </a:spcBef>
              <a:spcAft>
                <a:spcPts val="0"/>
              </a:spcAft>
              <a:buClr>
                <a:schemeClr val="dk1"/>
              </a:buClr>
              <a:buSzPts val="1800"/>
              <a:buFont typeface="Times New Roman"/>
              <a:buChar char="•"/>
            </a:pPr>
            <a:r>
              <a:rPr b="0" i="0" lang="en-US" sz="1800" u="none">
                <a:solidFill>
                  <a:schemeClr val="dk1"/>
                </a:solidFill>
                <a:latin typeface="Times New Roman"/>
                <a:ea typeface="Times New Roman"/>
                <a:cs typeface="Times New Roman"/>
                <a:sym typeface="Times New Roman"/>
              </a:rPr>
              <a:t>And especially ESC</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71" name="Shape 471"/>
        <p:cNvGrpSpPr/>
        <p:nvPr/>
      </p:nvGrpSpPr>
      <p:grpSpPr>
        <a:xfrm>
          <a:off x="0" y="0"/>
          <a:ext cx="0" cy="0"/>
          <a:chOff x="0" y="0"/>
          <a:chExt cx="0" cy="0"/>
        </a:xfrm>
      </p:grpSpPr>
      <p:sp>
        <p:nvSpPr>
          <p:cNvPr id="472" name="Google Shape;472;p39"/>
          <p:cNvSpPr txBox="1"/>
          <p:nvPr>
            <p:ph type="title"/>
          </p:nvPr>
        </p:nvSpPr>
        <p:spPr>
          <a:xfrm>
            <a:off x="196850" y="609600"/>
            <a:ext cx="8728075" cy="13065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Ethical Issues</a:t>
            </a:r>
            <a:endParaRPr/>
          </a:p>
        </p:txBody>
      </p:sp>
      <p:sp>
        <p:nvSpPr>
          <p:cNvPr id="473" name="Google Shape;473;p39"/>
          <p:cNvSpPr txBox="1"/>
          <p:nvPr>
            <p:ph idx="1" type="body"/>
          </p:nvPr>
        </p:nvSpPr>
        <p:spPr>
          <a:xfrm>
            <a:off x="685800" y="2133600"/>
            <a:ext cx="7772400" cy="331311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Autologous cells for tissue regeneration appears to provide an ethics-free zone</a:t>
            </a:r>
            <a:endParaRPr/>
          </a:p>
          <a:p>
            <a:pPr indent="-342900" lvl="0" marL="342900" marR="0" rtl="0" algn="ctr">
              <a:lnSpc>
                <a:spcPct val="8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BUT CONSIDER</a:t>
            </a:r>
            <a:endParaRPr/>
          </a:p>
          <a:p>
            <a:pPr indent="-342900" lvl="0" marL="342900" marR="0" rtl="0" algn="ctr">
              <a:lnSpc>
                <a:spcPct val="8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Embryonic stem cells </a:t>
            </a:r>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Gene transfer </a:t>
            </a:r>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ownership of allogeneic cells and tissues, provided anonymously (donor) </a:t>
            </a:r>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Xenogeneic components ( including feeder cells)</a:t>
            </a:r>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Clinical use without the possibility of predictive pre-clinical tests</a:t>
            </a:r>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Hospitals becoming manufacturers </a:t>
            </a:r>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High risk products used without the possibility of functional testing</a:t>
            </a:r>
            <a:endParaRPr/>
          </a:p>
          <a:p>
            <a:pPr indent="-342900" lvl="0" marL="342900" marR="0" rtl="0" algn="l">
              <a:lnSpc>
                <a:spcPct val="100000"/>
              </a:lnSpc>
              <a:spcBef>
                <a:spcPts val="360"/>
              </a:spcBef>
              <a:spcAft>
                <a:spcPts val="0"/>
              </a:spcAft>
              <a:buNone/>
            </a:pPr>
            <a:r>
              <a:t/>
            </a:r>
            <a:endParaRPr b="0" i="0" sz="1800" u="none">
              <a:solidFill>
                <a:schemeClr val="accent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77" name="Shape 477"/>
        <p:cNvGrpSpPr/>
        <p:nvPr/>
      </p:nvGrpSpPr>
      <p:grpSpPr>
        <a:xfrm>
          <a:off x="0" y="0"/>
          <a:ext cx="0" cy="0"/>
          <a:chOff x="0" y="0"/>
          <a:chExt cx="0" cy="0"/>
        </a:xfrm>
      </p:grpSpPr>
      <p:sp>
        <p:nvSpPr>
          <p:cNvPr id="478" name="Google Shape;478;p40"/>
          <p:cNvSpPr txBox="1"/>
          <p:nvPr>
            <p:ph type="title"/>
          </p:nvPr>
        </p:nvSpPr>
        <p:spPr>
          <a:xfrm>
            <a:off x="250825" y="609600"/>
            <a:ext cx="8674100" cy="11636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Risk management</a:t>
            </a:r>
            <a:br>
              <a:rPr b="0" i="0" lang="en-US" sz="2800" u="none">
                <a:solidFill>
                  <a:schemeClr val="dk1"/>
                </a:solidFill>
                <a:latin typeface="Arial"/>
                <a:ea typeface="Arial"/>
                <a:cs typeface="Arial"/>
                <a:sym typeface="Arial"/>
              </a:rPr>
            </a:br>
            <a:endParaRPr/>
          </a:p>
        </p:txBody>
      </p:sp>
      <p:pic>
        <p:nvPicPr>
          <p:cNvPr id="479" name="Google Shape;479;p40"/>
          <p:cNvPicPr preferRelativeResize="0"/>
          <p:nvPr>
            <p:ph idx="1" type="body"/>
          </p:nvPr>
        </p:nvPicPr>
        <p:blipFill rotWithShape="1">
          <a:blip r:embed="rId3">
            <a:alphaModFix/>
          </a:blip>
          <a:srcRect b="0" l="0" r="0" t="0"/>
          <a:stretch/>
        </p:blipFill>
        <p:spPr>
          <a:xfrm>
            <a:off x="1403350" y="2133600"/>
            <a:ext cx="5916612" cy="3311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83" name="Shape 483"/>
        <p:cNvGrpSpPr/>
        <p:nvPr/>
      </p:nvGrpSpPr>
      <p:grpSpPr>
        <a:xfrm>
          <a:off x="0" y="0"/>
          <a:ext cx="0" cy="0"/>
          <a:chOff x="0" y="0"/>
          <a:chExt cx="0" cy="0"/>
        </a:xfrm>
      </p:grpSpPr>
      <p:sp>
        <p:nvSpPr>
          <p:cNvPr id="484" name="Google Shape;484;p41"/>
          <p:cNvSpPr txBox="1"/>
          <p:nvPr>
            <p:ph type="title"/>
          </p:nvPr>
        </p:nvSpPr>
        <p:spPr>
          <a:xfrm>
            <a:off x="107950" y="609600"/>
            <a:ext cx="8816975" cy="101917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Risk Management in the Use of Animal Tissues in Medical Devices</a:t>
            </a:r>
            <a:endParaRPr/>
          </a:p>
        </p:txBody>
      </p:sp>
      <p:sp>
        <p:nvSpPr>
          <p:cNvPr id="485" name="Google Shape;485;p41"/>
          <p:cNvSpPr txBox="1"/>
          <p:nvPr>
            <p:ph idx="1" type="body"/>
          </p:nvPr>
        </p:nvSpPr>
        <p:spPr>
          <a:xfrm>
            <a:off x="685800" y="2276475"/>
            <a:ext cx="7772400" cy="3170237"/>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NEW SCIENTIST  1987</a:t>
            </a:r>
            <a:endParaRPr/>
          </a:p>
          <a:p>
            <a:pPr indent="-342900" lvl="0" marL="342900" marR="0" rtl="0" algn="ctr">
              <a:lnSpc>
                <a:spcPct val="90000"/>
              </a:lnSpc>
              <a:spcBef>
                <a:spcPts val="360"/>
              </a:spcBef>
              <a:spcAft>
                <a:spcPts val="0"/>
              </a:spcAft>
              <a:buClr>
                <a:schemeClr val="accent2"/>
              </a:buClr>
              <a:buSzPts val="1800"/>
              <a:buFont typeface="Arial"/>
              <a:buNone/>
            </a:pPr>
            <a:r>
              <a:t/>
            </a:r>
            <a:endParaRPr b="1"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Brain disease drives cows wild (1987)</a:t>
            </a:r>
            <a:r>
              <a:rPr b="0" i="0" lang="en-US" sz="1800" u="none">
                <a:solidFill>
                  <a:schemeClr val="accent2"/>
                </a:solidFill>
                <a:latin typeface="Arial"/>
                <a:ea typeface="Arial"/>
                <a:cs typeface="Arial"/>
                <a:sym typeface="Arial"/>
              </a:rPr>
              <a:t>Vets at the Ministry of Agriculture have identified a new disease in cows that is causing dairy farmers some consternation. The fatal disease, which they have called bovine spongiform encephalopathy, causes degeneration of the brain. Afflicted cows eventually become uncoordinated and difficult to handle. The first case was reported in 1985. Now there are 92 suspected cases in 53 herds, mostly in the South of England. So far 21 cases in 18 herds have been confirmed. All are Friesian/Holstein dairy animals.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89" name="Shape 489"/>
        <p:cNvGrpSpPr/>
        <p:nvPr/>
      </p:nvGrpSpPr>
      <p:grpSpPr>
        <a:xfrm>
          <a:off x="0" y="0"/>
          <a:ext cx="0" cy="0"/>
          <a:chOff x="0" y="0"/>
          <a:chExt cx="0" cy="0"/>
        </a:xfrm>
      </p:grpSpPr>
      <p:sp>
        <p:nvSpPr>
          <p:cNvPr id="490" name="Google Shape;490;p42"/>
          <p:cNvSpPr txBox="1"/>
          <p:nvPr>
            <p:ph type="title"/>
          </p:nvPr>
        </p:nvSpPr>
        <p:spPr>
          <a:xfrm>
            <a:off x="250825" y="609600"/>
            <a:ext cx="8674100" cy="9477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Risk Management in the Use of Animal Tissues in Medical Devices</a:t>
            </a:r>
            <a:endParaRPr/>
          </a:p>
        </p:txBody>
      </p:sp>
      <p:sp>
        <p:nvSpPr>
          <p:cNvPr id="491" name="Google Shape;491;p42"/>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800"/>
              <a:buFont typeface="Arial"/>
              <a:buNone/>
            </a:pPr>
            <a:r>
              <a:rPr b="1" i="1" lang="en-US" sz="1800" u="sng">
                <a:solidFill>
                  <a:schemeClr val="accent2"/>
                </a:solidFill>
                <a:latin typeface="Arial"/>
                <a:ea typeface="Arial"/>
                <a:cs typeface="Arial"/>
                <a:sym typeface="Arial"/>
              </a:rPr>
              <a:t>CJD creeps up</a:t>
            </a:r>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Deaths from the human form of mad cow disease in Britain have been rising by a third on average each year since 1995, when the first three deaths from variant Creutzfeldt-Jakob disease occurred. "Such an increase is clearly a matter of concern, although...the absolute number of cases is low," say epidemiologists in </a:t>
            </a:r>
            <a:r>
              <a:rPr b="0" i="1" lang="en-US" sz="1800" u="none">
                <a:solidFill>
                  <a:schemeClr val="accent2"/>
                </a:solidFill>
                <a:latin typeface="Arial"/>
                <a:ea typeface="Arial"/>
                <a:cs typeface="Arial"/>
                <a:sym typeface="Arial"/>
              </a:rPr>
              <a:t>The Lancet</a:t>
            </a:r>
            <a:r>
              <a:rPr b="0" i="0" lang="en-US" sz="1800" u="none">
                <a:solidFill>
                  <a:schemeClr val="accent2"/>
                </a:solidFill>
                <a:latin typeface="Arial"/>
                <a:ea typeface="Arial"/>
                <a:cs typeface="Arial"/>
                <a:sym typeface="Arial"/>
              </a:rPr>
              <a:t> (vol 356, p 481). By 4 August, the UK CJD Surveillance Unit in Edinburgh had identified 79 cases. But the rate is increasing, with 15 deaths already this year compared with 18 for the whole of 1998. "Until it's known whether this increasing trend is maintained over time, it's difficult to predict future numbers of cases," says Hester Ward, one of the paper's authors.</a:t>
            </a:r>
            <a:endParaRPr/>
          </a:p>
          <a:p>
            <a:pPr indent="-342900" lvl="0" marL="342900" marR="0" rtl="0" algn="l">
              <a:lnSpc>
                <a:spcPct val="80000"/>
              </a:lnSpc>
              <a:spcBef>
                <a:spcPts val="360"/>
              </a:spcBef>
              <a:spcAft>
                <a:spcPts val="0"/>
              </a:spcAft>
              <a:buClr>
                <a:schemeClr val="accent2"/>
              </a:buClr>
              <a:buSzPts val="1800"/>
              <a:buFont typeface="Arial"/>
              <a:buNone/>
            </a:pPr>
            <a:r>
              <a:t/>
            </a:r>
            <a:endParaRPr b="0" i="1" sz="1800" u="none">
              <a:solidFill>
                <a:schemeClr val="accent2"/>
              </a:solidFill>
              <a:latin typeface="Arial"/>
              <a:ea typeface="Arial"/>
              <a:cs typeface="Arial"/>
              <a:sym typeface="Arial"/>
            </a:endParaRPr>
          </a:p>
          <a:p>
            <a:pPr indent="-342900" lvl="0" marL="342900" marR="0" rtl="0" algn="l">
              <a:lnSpc>
                <a:spcPct val="80000"/>
              </a:lnSpc>
              <a:spcBef>
                <a:spcPts val="360"/>
              </a:spcBef>
              <a:spcAft>
                <a:spcPts val="0"/>
              </a:spcAft>
              <a:buClr>
                <a:schemeClr val="accent2"/>
              </a:buClr>
              <a:buSzPts val="1800"/>
              <a:buFont typeface="Arial"/>
              <a:buNone/>
            </a:pPr>
            <a:r>
              <a:rPr b="0" i="1" lang="en-US" sz="1800" u="none">
                <a:solidFill>
                  <a:schemeClr val="accent2"/>
                </a:solidFill>
                <a:latin typeface="Arial"/>
                <a:ea typeface="Arial"/>
                <a:cs typeface="Arial"/>
                <a:sym typeface="Arial"/>
              </a:rPr>
              <a:t>From</a:t>
            </a:r>
            <a:r>
              <a:rPr b="1" i="1" lang="en-US" sz="1800" u="none">
                <a:solidFill>
                  <a:schemeClr val="accent2"/>
                </a:solidFill>
                <a:latin typeface="Arial"/>
                <a:ea typeface="Arial"/>
                <a:cs typeface="Arial"/>
                <a:sym typeface="Arial"/>
              </a:rPr>
              <a:t> New Scientist </a:t>
            </a:r>
            <a:r>
              <a:rPr b="0" i="1" lang="en-US" sz="1800" u="none">
                <a:solidFill>
                  <a:schemeClr val="accent2"/>
                </a:solidFill>
                <a:latin typeface="Arial"/>
                <a:ea typeface="Arial"/>
                <a:cs typeface="Arial"/>
                <a:sym typeface="Arial"/>
              </a:rPr>
              <a:t>12 August 2000</a:t>
            </a:r>
            <a:r>
              <a:rPr b="0" i="0" lang="en-US" sz="1800" u="none">
                <a:solidFill>
                  <a:schemeClr val="accent2"/>
                </a:solidFill>
                <a:latin typeface="Arial"/>
                <a:ea typeface="Arial"/>
                <a:cs typeface="Arial"/>
                <a:sym typeface="Arial"/>
              </a:rPr>
              <a: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495" name="Shape 495"/>
        <p:cNvGrpSpPr/>
        <p:nvPr/>
      </p:nvGrpSpPr>
      <p:grpSpPr>
        <a:xfrm>
          <a:off x="0" y="0"/>
          <a:ext cx="0" cy="0"/>
          <a:chOff x="0" y="0"/>
          <a:chExt cx="0" cy="0"/>
        </a:xfrm>
      </p:grpSpPr>
      <p:sp>
        <p:nvSpPr>
          <p:cNvPr id="496" name="Google Shape;496;p43"/>
          <p:cNvSpPr txBox="1"/>
          <p:nvPr>
            <p:ph type="title"/>
          </p:nvPr>
        </p:nvSpPr>
        <p:spPr>
          <a:xfrm>
            <a:off x="179387" y="609600"/>
            <a:ext cx="8745537" cy="10906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Risk Management in the Use of Animal Tissues in Medical Devices</a:t>
            </a:r>
            <a:endParaRPr/>
          </a:p>
        </p:txBody>
      </p:sp>
      <p:sp>
        <p:nvSpPr>
          <p:cNvPr id="497" name="Google Shape;497;p43"/>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200"/>
              <a:buFont typeface="Arial"/>
              <a:buNone/>
            </a:pPr>
            <a:r>
              <a:t/>
            </a:r>
            <a:endParaRPr b="1" i="1" sz="1200" u="sng">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1" i="1" lang="en-US" sz="1800" u="sng">
                <a:solidFill>
                  <a:schemeClr val="accent2"/>
                </a:solidFill>
                <a:latin typeface="Arial"/>
                <a:ea typeface="Arial"/>
                <a:cs typeface="Arial"/>
                <a:sym typeface="Arial"/>
              </a:rPr>
              <a:t>Predicted deaths from vCJD slashed</a:t>
            </a:r>
            <a:endParaRPr/>
          </a:p>
          <a:p>
            <a:pPr indent="-342900" lvl="0" marL="342900" marR="0" rtl="0" algn="ctr">
              <a:lnSpc>
                <a:spcPct val="80000"/>
              </a:lnSpc>
              <a:spcBef>
                <a:spcPts val="360"/>
              </a:spcBef>
              <a:spcAft>
                <a:spcPts val="0"/>
              </a:spcAft>
              <a:buClr>
                <a:schemeClr val="accent2"/>
              </a:buClr>
              <a:buSzPts val="1800"/>
              <a:buFont typeface="Arial"/>
              <a:buNone/>
            </a:pPr>
            <a:r>
              <a:t/>
            </a:r>
            <a:endParaRPr b="1" i="0" sz="18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worst case scenario for the deaths caused by vCJD, the human form of mad cow disease, has been revised downwards from 50,000 to 7000 by a new analysis. In 1997, the UK research group predicted that up to 10 million people could die from the devastating disease. In 2002, the figure dropped to 50,000, based on data up to 2000. Now researchers at Imperial College, London say the likely upper limit of deaths has fallen to 7000.Azra Ghani and colleagues used epidemiological data to model vCJD cases and deaths. Their best estimate now is that 80 more deaths will occur by 2080 - 122 have already died in the UK. However, there is still a lot of uncertainty, says Ghani.</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01" name="Shape 501"/>
        <p:cNvGrpSpPr/>
        <p:nvPr/>
      </p:nvGrpSpPr>
      <p:grpSpPr>
        <a:xfrm>
          <a:off x="0" y="0"/>
          <a:ext cx="0" cy="0"/>
          <a:chOff x="0" y="0"/>
          <a:chExt cx="0" cy="0"/>
        </a:xfrm>
      </p:grpSpPr>
      <p:sp>
        <p:nvSpPr>
          <p:cNvPr id="502" name="Google Shape;502;p44"/>
          <p:cNvSpPr txBox="1"/>
          <p:nvPr>
            <p:ph type="title"/>
          </p:nvPr>
        </p:nvSpPr>
        <p:spPr>
          <a:xfrm>
            <a:off x="250825" y="609600"/>
            <a:ext cx="8674100" cy="101917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Risk Management in the Use of Animal Tissues in Medical Devices</a:t>
            </a:r>
            <a:endParaRPr/>
          </a:p>
        </p:txBody>
      </p:sp>
      <p:sp>
        <p:nvSpPr>
          <p:cNvPr id="503" name="Google Shape;503;p44"/>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200"/>
              <a:buFont typeface="Arial"/>
              <a:buNone/>
            </a:pPr>
            <a:r>
              <a:t/>
            </a:r>
            <a:endParaRPr b="1" i="1" sz="1200" u="sng">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Canada finds case of 'mad cow disease‘</a:t>
            </a:r>
            <a:endParaRPr/>
          </a:p>
          <a:p>
            <a:pPr indent="-342900" lvl="0" marL="342900" marR="0" rtl="0" algn="ctr">
              <a:lnSpc>
                <a:spcPct val="8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Canada has announced its first case of "mad cow disease" for a decade, prompting an immediate ban by the US on Canadian beef.But Canadian government officials and cattle farmers are insisting the meat supply is safe, despite the revelation of the case of bovine spongiform encephalopathy (BSE) on Tuesday in a slaughtered cow. The herd of 150 cattle in Alberta, from which the infected cow came, has now been quarantined and will be destroyed and tested for the deadly disease. "We remain confident in our beef and cattle industry," said Shirley McClellan, Minister of Agriculture, Food and Rural Development for Alberta - home to nearly half of Canada's cattle.</a:t>
            </a:r>
            <a:endParaRPr/>
          </a:p>
          <a:p>
            <a:pPr indent="-342900" lvl="0" marL="342900" marR="0" rtl="0" algn="ctr">
              <a:lnSpc>
                <a:spcPct val="8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New Scientist, May 2003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75" name="Shape 75"/>
        <p:cNvGrpSpPr/>
        <p:nvPr/>
      </p:nvGrpSpPr>
      <p:grpSpPr>
        <a:xfrm>
          <a:off x="0" y="0"/>
          <a:ext cx="0" cy="0"/>
          <a:chOff x="0" y="0"/>
          <a:chExt cx="0" cy="0"/>
        </a:xfrm>
      </p:grpSpPr>
      <p:sp>
        <p:nvSpPr>
          <p:cNvPr id="76" name="Google Shape;76;p9"/>
          <p:cNvSpPr txBox="1"/>
          <p:nvPr>
            <p:ph type="title"/>
          </p:nvPr>
        </p:nvSpPr>
        <p:spPr>
          <a:xfrm>
            <a:off x="207962" y="1052512"/>
            <a:ext cx="8728075" cy="11811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Global Issues in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Tissue Engineering</a:t>
            </a:r>
            <a:endParaRPr/>
          </a:p>
        </p:txBody>
      </p:sp>
      <p:sp>
        <p:nvSpPr>
          <p:cNvPr id="77" name="Google Shape;77;p9"/>
          <p:cNvSpPr txBox="1"/>
          <p:nvPr>
            <p:ph idx="1" type="body"/>
          </p:nvPr>
        </p:nvSpPr>
        <p:spPr>
          <a:xfrm>
            <a:off x="685800" y="2349500"/>
            <a:ext cx="7772400" cy="36004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2000"/>
              <a:buFont typeface="Arial"/>
              <a:buNone/>
            </a:pPr>
            <a:r>
              <a:rPr b="0" i="1" lang="en-US" sz="2000" u="sng" cap="none" strike="noStrike">
                <a:solidFill>
                  <a:schemeClr val="accent2"/>
                </a:solidFill>
                <a:latin typeface="Arial"/>
                <a:ea typeface="Arial"/>
                <a:cs typeface="Arial"/>
                <a:sym typeface="Arial"/>
              </a:rPr>
              <a:t>Aspects to Consider</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Clinical perspectives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Disease patterns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Demographic trends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Economic status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Ethics</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Innovation in health care </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Insurance &amp; reimbursement</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Labour costs &amp; manufacturing</a:t>
            </a:r>
            <a:endParaRPr/>
          </a:p>
          <a:p>
            <a:pPr indent="-342900" lvl="0" marL="342900" marR="0" rtl="0" algn="ctr">
              <a:lnSpc>
                <a:spcPct val="90000"/>
              </a:lnSpc>
              <a:spcBef>
                <a:spcPts val="400"/>
              </a:spcBef>
              <a:spcAft>
                <a:spcPts val="0"/>
              </a:spcAft>
              <a:buClr>
                <a:schemeClr val="accent2"/>
              </a:buClr>
              <a:buSzPts val="2000"/>
              <a:buFont typeface="Arial"/>
              <a:buChar char="•"/>
            </a:pPr>
            <a:r>
              <a:rPr b="0" i="0" lang="en-US" sz="2000" u="none" cap="none" strike="noStrike">
                <a:solidFill>
                  <a:schemeClr val="accent2"/>
                </a:solidFill>
                <a:latin typeface="Arial"/>
                <a:ea typeface="Arial"/>
                <a:cs typeface="Arial"/>
                <a:sym typeface="Arial"/>
              </a:rPr>
              <a:t>Regulation</a:t>
            </a:r>
            <a:endParaRPr/>
          </a:p>
          <a:p>
            <a:pPr indent="-342900" lvl="0" marL="342900" marR="0" rtl="0" algn="l">
              <a:lnSpc>
                <a:spcPct val="100000"/>
              </a:lnSpc>
              <a:spcBef>
                <a:spcPts val="400"/>
              </a:spcBef>
              <a:spcAft>
                <a:spcPts val="0"/>
              </a:spcAft>
              <a:buNone/>
            </a:pPr>
            <a:r>
              <a:t/>
            </a:r>
            <a:endParaRPr b="0" i="0" sz="2000" u="none">
              <a:solidFill>
                <a:schemeClr val="accent2"/>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07" name="Shape 507"/>
        <p:cNvGrpSpPr/>
        <p:nvPr/>
      </p:nvGrpSpPr>
      <p:grpSpPr>
        <a:xfrm>
          <a:off x="0" y="0"/>
          <a:ext cx="0" cy="0"/>
          <a:chOff x="0" y="0"/>
          <a:chExt cx="0" cy="0"/>
        </a:xfrm>
      </p:grpSpPr>
      <p:sp>
        <p:nvSpPr>
          <p:cNvPr id="508" name="Google Shape;508;p45"/>
          <p:cNvSpPr txBox="1"/>
          <p:nvPr>
            <p:ph type="title"/>
          </p:nvPr>
        </p:nvSpPr>
        <p:spPr>
          <a:xfrm>
            <a:off x="107950" y="609600"/>
            <a:ext cx="8816975" cy="101917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Risk Management in the Use of Animal Tissues in Medical Devices</a:t>
            </a:r>
            <a:endParaRPr/>
          </a:p>
        </p:txBody>
      </p:sp>
      <p:sp>
        <p:nvSpPr>
          <p:cNvPr id="509" name="Google Shape;509;p45"/>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800"/>
              <a:buFont typeface="Arial"/>
              <a:buNone/>
            </a:pPr>
            <a:r>
              <a:t/>
            </a:r>
            <a:endParaRPr b="0" i="1" sz="1800" u="sng">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US beef producers resist banning of crippled cattle</a:t>
            </a:r>
            <a:endParaRPr/>
          </a:p>
          <a:p>
            <a:pPr indent="-342900" lvl="0" marL="342900" marR="0" rtl="0" algn="ctr">
              <a:lnSpc>
                <a:spcPct val="80000"/>
              </a:lnSpc>
              <a:spcBef>
                <a:spcPts val="360"/>
              </a:spcBef>
              <a:spcAft>
                <a:spcPts val="0"/>
              </a:spcAft>
              <a:buClr>
                <a:schemeClr val="accent2"/>
              </a:buClr>
              <a:buSzPts val="1800"/>
              <a:buFont typeface="Arial"/>
              <a:buNone/>
            </a:pPr>
            <a:r>
              <a:t/>
            </a:r>
            <a:endParaRPr b="0" i="1" sz="18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1" lang="en-US" sz="1800" u="none">
                <a:solidFill>
                  <a:schemeClr val="accent2"/>
                </a:solidFill>
                <a:latin typeface="Arial"/>
                <a:ea typeface="Arial"/>
                <a:cs typeface="Arial"/>
                <a:sym typeface="Arial"/>
              </a:rPr>
              <a:t>The US meat industry is resisting the banning of crippled cattle from human food, despite the discovery of the first case of BSE in an American cow. The infected cow was a crippled or a "downer" cow, injured by the birth of a large calf. The cow confirmed positive for BSE on 25 December, after it was slaughtered for food in Washington state earlier in the same month. Meat from the cow was recalled and its herd and offspring were quarantined. The discovery confirms the longstanding warnings of European veterinary experts that BSE could be present in the US. But stringent controls, including banning crippled cattle from human food, have been resisted.</a:t>
            </a:r>
            <a:endParaRPr/>
          </a:p>
          <a:p>
            <a:pPr indent="-342900" lvl="0" marL="342900" marR="0" rtl="0" algn="ctr">
              <a:lnSpc>
                <a:spcPct val="8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New Scientist, December 2003</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13" name="Shape 513"/>
        <p:cNvGrpSpPr/>
        <p:nvPr/>
      </p:nvGrpSpPr>
      <p:grpSpPr>
        <a:xfrm>
          <a:off x="0" y="0"/>
          <a:ext cx="0" cy="0"/>
          <a:chOff x="0" y="0"/>
          <a:chExt cx="0" cy="0"/>
        </a:xfrm>
      </p:grpSpPr>
      <p:sp>
        <p:nvSpPr>
          <p:cNvPr id="514" name="Google Shape;514;p46"/>
          <p:cNvSpPr txBox="1"/>
          <p:nvPr>
            <p:ph type="title"/>
          </p:nvPr>
        </p:nvSpPr>
        <p:spPr>
          <a:xfrm>
            <a:off x="179387" y="609600"/>
            <a:ext cx="8745537" cy="11636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Risk Management in the Use of Animal Tissues in Medical Devices</a:t>
            </a:r>
            <a:endParaRPr/>
          </a:p>
        </p:txBody>
      </p:sp>
      <p:sp>
        <p:nvSpPr>
          <p:cNvPr id="515" name="Google Shape;515;p46"/>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1600"/>
              <a:buFont typeface="Arial"/>
              <a:buNone/>
            </a:pPr>
            <a:r>
              <a:t/>
            </a:r>
            <a:endParaRPr b="0" i="0" sz="1600" u="none">
              <a:solidFill>
                <a:schemeClr val="accent2"/>
              </a:solidFill>
              <a:latin typeface="Arial"/>
              <a:ea typeface="Arial"/>
              <a:cs typeface="Arial"/>
              <a:sym typeface="Arial"/>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Species</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Geographical Source</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Veterinary Control / Closed Herds</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Infectivity of Tissues</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Nature of Device</a:t>
            </a:r>
            <a:endParaRPr/>
          </a:p>
          <a:p>
            <a:pPr indent="-342900" lvl="0" marL="342900" marR="0" rtl="0" algn="ctr">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Anatomical Nature of Device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19" name="Shape 519"/>
        <p:cNvGrpSpPr/>
        <p:nvPr/>
      </p:nvGrpSpPr>
      <p:grpSpPr>
        <a:xfrm>
          <a:off x="0" y="0"/>
          <a:ext cx="0" cy="0"/>
          <a:chOff x="0" y="0"/>
          <a:chExt cx="0" cy="0"/>
        </a:xfrm>
      </p:grpSpPr>
      <p:sp>
        <p:nvSpPr>
          <p:cNvPr id="520" name="Google Shape;520;p47"/>
          <p:cNvSpPr txBox="1"/>
          <p:nvPr>
            <p:ph type="title"/>
          </p:nvPr>
        </p:nvSpPr>
        <p:spPr>
          <a:xfrm>
            <a:off x="323850" y="609600"/>
            <a:ext cx="8601075" cy="145097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Regulation</a:t>
            </a:r>
            <a:br>
              <a:rPr b="0" i="0" lang="en-US" sz="2800" u="none">
                <a:solidFill>
                  <a:schemeClr val="dk1"/>
                </a:solidFill>
                <a:latin typeface="Arial"/>
                <a:ea typeface="Arial"/>
                <a:cs typeface="Arial"/>
                <a:sym typeface="Arial"/>
              </a:rPr>
            </a:br>
            <a:endParaRPr/>
          </a:p>
        </p:txBody>
      </p:sp>
      <p:sp>
        <p:nvSpPr>
          <p:cNvPr id="521" name="Google Shape;521;p47"/>
          <p:cNvSpPr txBox="1"/>
          <p:nvPr>
            <p:ph idx="1" type="body"/>
          </p:nvPr>
        </p:nvSpPr>
        <p:spPr>
          <a:xfrm>
            <a:off x="685800" y="2592387"/>
            <a:ext cx="7772400" cy="285432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USA, EU, Japan, Australia, ROW</a:t>
            </a:r>
            <a:endParaRPr/>
          </a:p>
          <a:p>
            <a:pPr indent="-342900" lvl="0" marL="342900" marR="0" rtl="0" algn="ctr">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Global Harmonisation</a:t>
            </a:r>
            <a:endParaRPr/>
          </a:p>
          <a:p>
            <a:pPr indent="-342900" lvl="0" marL="342900" marR="0" rtl="0" algn="ctr">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Medical device reclassification</a:t>
            </a:r>
            <a:endParaRPr/>
          </a:p>
          <a:p>
            <a:pPr indent="-342900" lvl="0" marL="342900" marR="0" rtl="0" algn="ctr">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Biologics and the drug-device interface</a:t>
            </a:r>
            <a:endParaRPr/>
          </a:p>
          <a:p>
            <a:pPr indent="-342900" lvl="0" marL="342900" marR="0" rtl="0" algn="ctr">
              <a:lnSpc>
                <a:spcPct val="100000"/>
              </a:lnSpc>
              <a:spcBef>
                <a:spcPts val="480"/>
              </a:spcBef>
              <a:spcAft>
                <a:spcPts val="0"/>
              </a:spcAft>
              <a:buClr>
                <a:schemeClr val="accent2"/>
              </a:buClr>
              <a:buSzPts val="2400"/>
              <a:buFont typeface="Arial"/>
              <a:buChar char="•"/>
            </a:pPr>
            <a:r>
              <a:rPr b="0" i="0" lang="en-US" sz="2400" u="none">
                <a:solidFill>
                  <a:schemeClr val="accent2"/>
                </a:solidFill>
                <a:latin typeface="Arial"/>
                <a:ea typeface="Arial"/>
                <a:cs typeface="Arial"/>
                <a:sym typeface="Arial"/>
              </a:rPr>
              <a:t>Tissue Engineering Products &amp; Processes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25" name="Shape 525"/>
        <p:cNvGrpSpPr/>
        <p:nvPr/>
      </p:nvGrpSpPr>
      <p:grpSpPr>
        <a:xfrm>
          <a:off x="0" y="0"/>
          <a:ext cx="0" cy="0"/>
          <a:chOff x="0" y="0"/>
          <a:chExt cx="0" cy="0"/>
        </a:xfrm>
      </p:grpSpPr>
      <p:sp>
        <p:nvSpPr>
          <p:cNvPr id="526" name="Google Shape;526;p48"/>
          <p:cNvSpPr txBox="1"/>
          <p:nvPr>
            <p:ph type="title"/>
          </p:nvPr>
        </p:nvSpPr>
        <p:spPr>
          <a:xfrm>
            <a:off x="684212" y="549275"/>
            <a:ext cx="7772400" cy="19050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The Tissue Engineering Regulatory Environment</a:t>
            </a:r>
            <a:endParaRPr/>
          </a:p>
        </p:txBody>
      </p:sp>
      <p:sp>
        <p:nvSpPr>
          <p:cNvPr id="527" name="Google Shape;527;p48"/>
          <p:cNvSpPr txBox="1"/>
          <p:nvPr>
            <p:ph idx="1" type="body"/>
          </p:nvPr>
        </p:nvSpPr>
        <p:spPr>
          <a:xfrm>
            <a:off x="685800" y="2708275"/>
            <a:ext cx="7772400" cy="2738437"/>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regulatory pathway for medical devices is mainly straightforward, albeit different in different parts of the world </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 FDA (PMA, 510k etc), EU (CE mark) etc.</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regulatory pathway for pharmaceuticals is also quite straightforward, involving well established phases of clinical trials,</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Boundary between drugs and devices becoming a little blurred,</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Introduction of more complex biological products leads to difficulties – FDA biologics route, not available in EU,</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Organ transplantation not regulated – not a commercial activity,</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Tissue banks not always regulated, but becoming an important issue,</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Nowhere is there a clear consistent route to regulatory approval for tissue engineering products and processes – not easy to define what is the product and who is the manufacturer.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31" name="Shape 531"/>
        <p:cNvGrpSpPr/>
        <p:nvPr/>
      </p:nvGrpSpPr>
      <p:grpSpPr>
        <a:xfrm>
          <a:off x="0" y="0"/>
          <a:ext cx="0" cy="0"/>
          <a:chOff x="0" y="0"/>
          <a:chExt cx="0" cy="0"/>
        </a:xfrm>
      </p:grpSpPr>
      <p:sp>
        <p:nvSpPr>
          <p:cNvPr id="532" name="Google Shape;532;p49"/>
          <p:cNvSpPr txBox="1"/>
          <p:nvPr>
            <p:ph type="title"/>
          </p:nvPr>
        </p:nvSpPr>
        <p:spPr>
          <a:xfrm>
            <a:off x="684212" y="692150"/>
            <a:ext cx="7772400" cy="115252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The Health Care Regulatory Environment</a:t>
            </a:r>
            <a:br>
              <a:rPr b="0" i="0" lang="en-US" sz="2800" u="none">
                <a:solidFill>
                  <a:schemeClr val="accent2"/>
                </a:solidFill>
                <a:latin typeface="Arial"/>
                <a:ea typeface="Arial"/>
                <a:cs typeface="Arial"/>
                <a:sym typeface="Arial"/>
              </a:rPr>
            </a:br>
            <a:r>
              <a:rPr b="0" i="0" lang="en-US" sz="2800" u="none">
                <a:solidFill>
                  <a:schemeClr val="accent2"/>
                </a:solidFill>
                <a:latin typeface="Arial"/>
                <a:ea typeface="Arial"/>
                <a:cs typeface="Arial"/>
                <a:sym typeface="Arial"/>
              </a:rPr>
              <a:t>in Europe</a:t>
            </a:r>
            <a:endParaRPr/>
          </a:p>
        </p:txBody>
      </p:sp>
      <p:sp>
        <p:nvSpPr>
          <p:cNvPr id="533" name="Google Shape;533;p49"/>
          <p:cNvSpPr txBox="1"/>
          <p:nvPr>
            <p:ph idx="1" type="body"/>
          </p:nvPr>
        </p:nvSpPr>
        <p:spPr>
          <a:xfrm>
            <a:off x="685800" y="1989137"/>
            <a:ext cx="7772400" cy="345757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Pharmaceuticals regulated centrally through European Directive dating back to the 1960s with many revisions.  Procedures undertaken by The European Medicines Evaluation Agency, in London.</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Medical Devices regulated through a series of three Medical Device Directives in the 1990s, approval being provided by Notifies Bodies, which are profit-making private organisations located across Europe, through the CE marking process.  Oversight of the process is provided by Member States through their Competent Authorities.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distinction between drugs and devices based on the interpretation of the principal intended function of the product.  There are no provisions for combination products or biologics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37" name="Shape 537"/>
        <p:cNvGrpSpPr/>
        <p:nvPr/>
      </p:nvGrpSpPr>
      <p:grpSpPr>
        <a:xfrm>
          <a:off x="0" y="0"/>
          <a:ext cx="0" cy="0"/>
          <a:chOff x="0" y="0"/>
          <a:chExt cx="0" cy="0"/>
        </a:xfrm>
      </p:grpSpPr>
      <p:sp>
        <p:nvSpPr>
          <p:cNvPr id="538" name="Google Shape;538;p50"/>
          <p:cNvSpPr txBox="1"/>
          <p:nvPr>
            <p:ph type="title"/>
          </p:nvPr>
        </p:nvSpPr>
        <p:spPr>
          <a:xfrm>
            <a:off x="439737" y="620712"/>
            <a:ext cx="8242300" cy="57626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Medical Technology Innovation</a:t>
            </a:r>
            <a:endParaRPr/>
          </a:p>
        </p:txBody>
      </p:sp>
      <p:sp>
        <p:nvSpPr>
          <p:cNvPr id="539" name="Google Shape;539;p50"/>
          <p:cNvSpPr txBox="1"/>
          <p:nvPr>
            <p:ph idx="1" type="body"/>
          </p:nvPr>
        </p:nvSpPr>
        <p:spPr>
          <a:xfrm>
            <a:off x="685800" y="1484312"/>
            <a:ext cx="7772400" cy="39624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Decisions on innovation have to be science driven and not marketing led</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Much greater use has to be made of device registries in order to set benchmarks and identify incipient problems with innovation</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Industry has to accept the trend of a requirement for more transparency over clinical outcomes and expert  analysis /opinion over the benefits and risks of new medical technology concepts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Industry should take the lead in training health care professionals in the use of new technologies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Regulators, governments and health insurers should recognise the difficulties of establishing effective business models with radically new heath care technologies</a:t>
            </a:r>
            <a:endParaRPr/>
          </a:p>
          <a:p>
            <a:pPr indent="-342900" lvl="0" marL="342900" marR="0" rtl="0" algn="l">
              <a:lnSpc>
                <a:spcPct val="100000"/>
              </a:lnSpc>
              <a:spcBef>
                <a:spcPts val="360"/>
              </a:spcBef>
              <a:spcAft>
                <a:spcPts val="0"/>
              </a:spcAft>
              <a:buNone/>
            </a:pPr>
            <a:r>
              <a:t/>
            </a:r>
            <a:endParaRPr b="0" i="0" sz="1800" u="none">
              <a:solidFill>
                <a:schemeClr val="accent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43" name="Shape 543"/>
        <p:cNvGrpSpPr/>
        <p:nvPr/>
      </p:nvGrpSpPr>
      <p:grpSpPr>
        <a:xfrm>
          <a:off x="0" y="0"/>
          <a:ext cx="0" cy="0"/>
          <a:chOff x="0" y="0"/>
          <a:chExt cx="0" cy="0"/>
        </a:xfrm>
      </p:grpSpPr>
      <p:sp>
        <p:nvSpPr>
          <p:cNvPr id="544" name="Google Shape;544;p51"/>
          <p:cNvSpPr txBox="1"/>
          <p:nvPr>
            <p:ph type="title"/>
          </p:nvPr>
        </p:nvSpPr>
        <p:spPr>
          <a:xfrm>
            <a:off x="439737" y="765175"/>
            <a:ext cx="8242300" cy="7191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Medical Technology Innovation</a:t>
            </a:r>
            <a:endParaRPr/>
          </a:p>
        </p:txBody>
      </p:sp>
      <p:sp>
        <p:nvSpPr>
          <p:cNvPr id="545" name="Google Shape;545;p51"/>
          <p:cNvSpPr txBox="1"/>
          <p:nvPr>
            <p:ph idx="1" type="body"/>
          </p:nvPr>
        </p:nvSpPr>
        <p:spPr>
          <a:xfrm>
            <a:off x="685800" y="1700212"/>
            <a:ext cx="7772400" cy="37465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0" lang="en-US" sz="1800" u="sng">
                <a:solidFill>
                  <a:schemeClr val="accent2"/>
                </a:solidFill>
                <a:latin typeface="Arial"/>
                <a:ea typeface="Arial"/>
                <a:cs typeface="Arial"/>
                <a:sym typeface="Arial"/>
              </a:rPr>
              <a:t>Benefits of Innovative Technologies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Should be assessed on basis of performance of existing technologies</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and</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availability of satisfactory alternative therapies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sng">
                <a:solidFill>
                  <a:schemeClr val="accent2"/>
                </a:solidFill>
                <a:latin typeface="Arial"/>
                <a:ea typeface="Arial"/>
                <a:cs typeface="Arial"/>
                <a:sym typeface="Arial"/>
              </a:rPr>
              <a:t>Risks Associated with Innovative Technologies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sng">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Should be assessed on the basis of the degree of innovation-</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Incremental change or New concept?</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l">
              <a:lnSpc>
                <a:spcPct val="100000"/>
              </a:lnSpc>
              <a:spcBef>
                <a:spcPts val="360"/>
              </a:spcBef>
              <a:spcAft>
                <a:spcPts val="0"/>
              </a:spcAft>
              <a:buNone/>
            </a:pPr>
            <a:r>
              <a:t/>
            </a:r>
            <a:endParaRPr b="0" i="0" sz="1800" u="none">
              <a:solidFill>
                <a:schemeClr val="accent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49" name="Shape 549"/>
        <p:cNvGrpSpPr/>
        <p:nvPr/>
      </p:nvGrpSpPr>
      <p:grpSpPr>
        <a:xfrm>
          <a:off x="0" y="0"/>
          <a:ext cx="0" cy="0"/>
          <a:chOff x="0" y="0"/>
          <a:chExt cx="0" cy="0"/>
        </a:xfrm>
      </p:grpSpPr>
      <p:sp>
        <p:nvSpPr>
          <p:cNvPr id="550" name="Google Shape;550;p52"/>
          <p:cNvSpPr txBox="1"/>
          <p:nvPr>
            <p:ph type="title"/>
          </p:nvPr>
        </p:nvSpPr>
        <p:spPr>
          <a:xfrm>
            <a:off x="196850" y="609600"/>
            <a:ext cx="8728075" cy="10906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EU Reclassification Policy</a:t>
            </a:r>
            <a:endParaRPr/>
          </a:p>
        </p:txBody>
      </p:sp>
      <p:sp>
        <p:nvSpPr>
          <p:cNvPr id="551" name="Google Shape;551;p52"/>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200"/>
              <a:buFont typeface="Arial"/>
              <a:buNone/>
            </a:pPr>
            <a:r>
              <a:t/>
            </a:r>
            <a:endParaRPr b="0" i="0" sz="1200" u="none">
              <a:solidFill>
                <a:schemeClr val="accent2"/>
              </a:solidFill>
              <a:latin typeface="Arial"/>
              <a:ea typeface="Arial"/>
              <a:cs typeface="Arial"/>
              <a:sym typeface="Arial"/>
            </a:endParaRPr>
          </a:p>
          <a:p>
            <a:pPr indent="-342900" lvl="0" marL="342900" marR="0" rtl="0" algn="ctr">
              <a:lnSpc>
                <a:spcPct val="80000"/>
              </a:lnSpc>
              <a:spcBef>
                <a:spcPts val="240"/>
              </a:spcBef>
              <a:spcAft>
                <a:spcPts val="0"/>
              </a:spcAft>
              <a:buClr>
                <a:schemeClr val="accent2"/>
              </a:buClr>
              <a:buSzPts val="1200"/>
              <a:buFont typeface="Arial"/>
              <a:buNone/>
            </a:pPr>
            <a:r>
              <a:t/>
            </a:r>
            <a:endParaRPr b="0" i="0" sz="1200" u="none">
              <a:solidFill>
                <a:schemeClr val="accent2"/>
              </a:solidFill>
              <a:latin typeface="Arial"/>
              <a:ea typeface="Arial"/>
              <a:cs typeface="Arial"/>
              <a:sym typeface="Arial"/>
            </a:endParaRPr>
          </a:p>
          <a:p>
            <a:pPr indent="-342900" lvl="0" marL="342900" marR="0" rtl="0" algn="ctr">
              <a:lnSpc>
                <a:spcPct val="8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For the first time, the mechanism provided by the MDD for reclassification of medical devices is being tested. While breast implants have been reclassified as a Class III product, that was achieved under the safeguard clause. Now there is a request from the UK and France to reclassify total hip joint replacements.  The proposed reclassification would move total joint replacements from Class IIb to Class III. Also proposed is to place all central nervous system (CNS) devices in Class III.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55" name="Shape 555"/>
        <p:cNvGrpSpPr/>
        <p:nvPr/>
      </p:nvGrpSpPr>
      <p:grpSpPr>
        <a:xfrm>
          <a:off x="0" y="0"/>
          <a:ext cx="0" cy="0"/>
          <a:chOff x="0" y="0"/>
          <a:chExt cx="0" cy="0"/>
        </a:xfrm>
      </p:grpSpPr>
      <p:sp>
        <p:nvSpPr>
          <p:cNvPr id="556" name="Google Shape;556;p53"/>
          <p:cNvSpPr txBox="1"/>
          <p:nvPr>
            <p:ph type="title"/>
          </p:nvPr>
        </p:nvSpPr>
        <p:spPr>
          <a:xfrm>
            <a:off x="196850" y="609600"/>
            <a:ext cx="8728075" cy="9477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Reclassification of joint prostheses</a:t>
            </a:r>
            <a:endParaRPr/>
          </a:p>
        </p:txBody>
      </p:sp>
      <p:sp>
        <p:nvSpPr>
          <p:cNvPr id="557" name="Google Shape;557;p53"/>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200"/>
              <a:buFont typeface="Arial"/>
              <a:buNone/>
            </a:pPr>
            <a:r>
              <a:t/>
            </a:r>
            <a:endParaRPr b="0" i="0" sz="1200" u="sng">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sng">
                <a:solidFill>
                  <a:schemeClr val="accent2"/>
                </a:solidFill>
                <a:latin typeface="Arial"/>
                <a:ea typeface="Arial"/>
                <a:cs typeface="Arial"/>
                <a:sym typeface="Arial"/>
              </a:rPr>
              <a:t>Issues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sng">
              <a:solidFill>
                <a:schemeClr val="accent2"/>
              </a:solidFill>
              <a:latin typeface="Arial"/>
              <a:ea typeface="Arial"/>
              <a:cs typeface="Arial"/>
              <a:sym typeface="Arial"/>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Would reclassification to III from IIB make devices any safer</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Would the provision of the need for greater clinical evidence before CE marking improve or damage the availability of joint replacements to patients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Could the use and co-ordination of registries facilitate the early detection of problems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How can the medical device industry and regulators work better to oversee the introduction of radically new technologies to critical devices </a:t>
            </a:r>
            <a:endParaRPr/>
          </a:p>
          <a:p>
            <a:pPr indent="-342900" lvl="0" marL="342900" marR="0" rtl="0" algn="l">
              <a:lnSpc>
                <a:spcPct val="100000"/>
              </a:lnSpc>
              <a:spcBef>
                <a:spcPts val="360"/>
              </a:spcBef>
              <a:spcAft>
                <a:spcPts val="0"/>
              </a:spcAft>
              <a:buNone/>
            </a:pPr>
            <a:r>
              <a:t/>
            </a:r>
            <a:endParaRPr b="0" i="0" sz="1800" u="none">
              <a:solidFill>
                <a:schemeClr val="accent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61" name="Shape 561"/>
        <p:cNvGrpSpPr/>
        <p:nvPr/>
      </p:nvGrpSpPr>
      <p:grpSpPr>
        <a:xfrm>
          <a:off x="0" y="0"/>
          <a:ext cx="0" cy="0"/>
          <a:chOff x="0" y="0"/>
          <a:chExt cx="0" cy="0"/>
        </a:xfrm>
      </p:grpSpPr>
      <p:sp>
        <p:nvSpPr>
          <p:cNvPr id="562" name="Google Shape;562;p54"/>
          <p:cNvSpPr txBox="1"/>
          <p:nvPr>
            <p:ph type="title"/>
          </p:nvPr>
        </p:nvSpPr>
        <p:spPr>
          <a:xfrm>
            <a:off x="207962" y="765175"/>
            <a:ext cx="8728075" cy="80327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Medical device reclassification</a:t>
            </a:r>
            <a:endParaRPr/>
          </a:p>
        </p:txBody>
      </p:sp>
      <p:sp>
        <p:nvSpPr>
          <p:cNvPr id="563" name="Google Shape;563;p54"/>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2400"/>
              <a:buFont typeface="Arial"/>
              <a:buNone/>
            </a:pPr>
            <a:r>
              <a:rPr b="1" i="1" lang="en-US" sz="2400" u="sng">
                <a:solidFill>
                  <a:schemeClr val="accent2"/>
                </a:solidFill>
                <a:latin typeface="Arial"/>
                <a:ea typeface="Arial"/>
                <a:cs typeface="Arial"/>
                <a:sym typeface="Arial"/>
              </a:rPr>
              <a:t>Least Burdensome : FDA</a:t>
            </a:r>
            <a:endParaRPr/>
          </a:p>
          <a:p>
            <a:pPr indent="-342900" lvl="0" marL="342900" marR="0" rtl="0" algn="ctr">
              <a:lnSpc>
                <a:spcPct val="80000"/>
              </a:lnSpc>
              <a:spcBef>
                <a:spcPts val="480"/>
              </a:spcBef>
              <a:spcAft>
                <a:spcPts val="0"/>
              </a:spcAft>
              <a:buClr>
                <a:schemeClr val="accent2"/>
              </a:buClr>
              <a:buSzPts val="2400"/>
              <a:buFont typeface="Arial"/>
              <a:buNone/>
            </a:pPr>
            <a:r>
              <a:t/>
            </a:r>
            <a:endParaRPr b="1" i="1" sz="2400" u="sng">
              <a:solidFill>
                <a:schemeClr val="accent2"/>
              </a:solidFill>
              <a:latin typeface="Arial"/>
              <a:ea typeface="Arial"/>
              <a:cs typeface="Arial"/>
              <a:sym typeface="Arial"/>
            </a:endParaRPr>
          </a:p>
          <a:p>
            <a:pPr indent="-342900" lvl="0" marL="342900" marR="0" rtl="0" algn="ctr">
              <a:lnSpc>
                <a:spcPct val="80000"/>
              </a:lnSpc>
              <a:spcBef>
                <a:spcPts val="180"/>
              </a:spcBef>
              <a:spcAft>
                <a:spcPts val="0"/>
              </a:spcAft>
              <a:buClr>
                <a:schemeClr val="accent2"/>
              </a:buClr>
              <a:buSzPts val="900"/>
              <a:buFont typeface="Arial"/>
              <a:buNone/>
            </a:pPr>
            <a:r>
              <a:t/>
            </a:r>
            <a:endParaRPr b="1" i="0" sz="9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two sections of the Food, Drug, and Cosmetic Act (the act) commonly referred to as the “least burdensome provisions” were enacted by Congress in 1997 to ensure the timely availability of safe and effective new products that will benefit the public and ensure that our Nation continues to lead the world in new product innovation and development. During the last few years, CDRH has been working with its stakeholders to develop an interpretation of the least burdensome provisions. In the May 3, 2001, Federal Register, the draft guidance document entitled, “The Least Burdensome Provision of the FDA Modernization Act of 1997: Concept and Principles” was released for comment. The final document was released on the internet on September 30, 2002 and in the October 4, 2002 Federal Register (67 FR62252). The guidance may be found on the Center’s website at </a:t>
            </a:r>
            <a:r>
              <a:rPr b="0" i="0" lang="en-US" sz="1800" u="sng">
                <a:solidFill>
                  <a:schemeClr val="hlink"/>
                </a:solidFill>
                <a:latin typeface="Arial"/>
                <a:ea typeface="Arial"/>
                <a:cs typeface="Arial"/>
                <a:sym typeface="Arial"/>
                <a:hlinkClick r:id="rId3"/>
              </a:rPr>
              <a:t>www.fda.gov/cdrh/ode/guidance/1332.html</a:t>
            </a:r>
            <a:r>
              <a:rPr b="0" i="0" lang="en-US" sz="1800" u="none">
                <a:solidFill>
                  <a:schemeClr val="accent2"/>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81" name="Shape 81"/>
        <p:cNvGrpSpPr/>
        <p:nvPr/>
      </p:nvGrpSpPr>
      <p:grpSpPr>
        <a:xfrm>
          <a:off x="0" y="0"/>
          <a:ext cx="0" cy="0"/>
          <a:chOff x="0" y="0"/>
          <a:chExt cx="0" cy="0"/>
        </a:xfrm>
      </p:grpSpPr>
      <p:sp>
        <p:nvSpPr>
          <p:cNvPr id="82" name="Google Shape;82;p10"/>
          <p:cNvSpPr txBox="1"/>
          <p:nvPr>
            <p:ph type="title"/>
          </p:nvPr>
        </p:nvSpPr>
        <p:spPr>
          <a:xfrm>
            <a:off x="207962" y="765175"/>
            <a:ext cx="8728075" cy="17272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But first, what do we mean by tissue engineering, regenerative medicine, tissue engineering products and tissue engineering processes</a:t>
            </a:r>
            <a:endParaRPr/>
          </a:p>
        </p:txBody>
      </p:sp>
      <p:sp>
        <p:nvSpPr>
          <p:cNvPr id="83" name="Google Shape;83;p10"/>
          <p:cNvSpPr txBox="1"/>
          <p:nvPr>
            <p:ph idx="1" type="body"/>
          </p:nvPr>
        </p:nvSpPr>
        <p:spPr>
          <a:xfrm>
            <a:off x="685800" y="2781300"/>
            <a:ext cx="7772400" cy="352742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This is not just semantics, but underpins regulations and business models</a:t>
            </a:r>
            <a:endParaRPr/>
          </a:p>
          <a:p>
            <a:pPr indent="-342900" lvl="0" marL="342900" marR="0" rtl="0" algn="ctr">
              <a:lnSpc>
                <a:spcPct val="100000"/>
              </a:lnSpc>
              <a:spcBef>
                <a:spcPts val="400"/>
              </a:spcBef>
              <a:spcAft>
                <a:spcPts val="0"/>
              </a:spcAft>
              <a:buClr>
                <a:schemeClr val="accent2"/>
              </a:buClr>
              <a:buSzPts val="2000"/>
              <a:buFont typeface="Arial"/>
              <a:buNone/>
            </a:pPr>
            <a:r>
              <a:t/>
            </a:r>
            <a:endParaRPr b="0" i="0" sz="2000" u="none">
              <a:solidFill>
                <a:schemeClr val="accent2"/>
              </a:solidFill>
              <a:latin typeface="Arial"/>
              <a:ea typeface="Arial"/>
              <a:cs typeface="Arial"/>
              <a:sym typeface="Arial"/>
            </a:endParaRPr>
          </a:p>
          <a:p>
            <a:pPr indent="-342900" lvl="0" marL="342900" marR="0" rtl="0" algn="ctr">
              <a:lnSpc>
                <a:spcPct val="10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The main difficulty concerns the differentiation between a tissue engineering process and a product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67" name="Shape 567"/>
        <p:cNvGrpSpPr/>
        <p:nvPr/>
      </p:nvGrpSpPr>
      <p:grpSpPr>
        <a:xfrm>
          <a:off x="0" y="0"/>
          <a:ext cx="0" cy="0"/>
          <a:chOff x="0" y="0"/>
          <a:chExt cx="0" cy="0"/>
        </a:xfrm>
      </p:grpSpPr>
      <p:sp>
        <p:nvSpPr>
          <p:cNvPr id="568" name="Google Shape;568;p55"/>
          <p:cNvSpPr txBox="1"/>
          <p:nvPr>
            <p:ph type="title"/>
          </p:nvPr>
        </p:nvSpPr>
        <p:spPr>
          <a:xfrm>
            <a:off x="250825" y="609600"/>
            <a:ext cx="8674100" cy="13065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1" i="1" lang="en-US" sz="3200" u="sng">
                <a:solidFill>
                  <a:schemeClr val="dk1"/>
                </a:solidFill>
                <a:latin typeface="Arial"/>
                <a:ea typeface="Arial"/>
                <a:cs typeface="Arial"/>
                <a:sym typeface="Arial"/>
              </a:rPr>
              <a:t>Least Burdensome : FDA</a:t>
            </a:r>
            <a:br>
              <a:rPr b="1" i="1" lang="en-US" sz="3200" u="sng">
                <a:solidFill>
                  <a:schemeClr val="dk1"/>
                </a:solidFill>
                <a:latin typeface="Arial"/>
                <a:ea typeface="Arial"/>
                <a:cs typeface="Arial"/>
                <a:sym typeface="Arial"/>
              </a:rPr>
            </a:br>
            <a:endParaRPr/>
          </a:p>
        </p:txBody>
      </p:sp>
      <p:sp>
        <p:nvSpPr>
          <p:cNvPr id="569" name="Google Shape;569;p55"/>
          <p:cNvSpPr txBox="1"/>
          <p:nvPr>
            <p:ph idx="1" type="body"/>
          </p:nvPr>
        </p:nvSpPr>
        <p:spPr>
          <a:xfrm>
            <a:off x="685800" y="2349500"/>
            <a:ext cx="7772400" cy="309721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We are defining the term “least burdensome” as </a:t>
            </a:r>
            <a:r>
              <a:rPr b="1" i="0" lang="en-US" sz="1800" u="none">
                <a:solidFill>
                  <a:schemeClr val="accent2"/>
                </a:solidFill>
                <a:latin typeface="Arial"/>
                <a:ea typeface="Arial"/>
                <a:cs typeface="Arial"/>
                <a:sym typeface="Arial"/>
              </a:rPr>
              <a:t>a successful means of addressing a premarket issue that involves the most appropriate investment of time, effort, and resources on the part of industry and FDA</a:t>
            </a:r>
            <a:r>
              <a:rPr b="0" i="0" lang="en-US" sz="1800" u="none">
                <a:solidFill>
                  <a:schemeClr val="accent2"/>
                </a:solidFill>
                <a:latin typeface="Arial"/>
                <a:ea typeface="Arial"/>
                <a:cs typeface="Arial"/>
                <a:sym typeface="Arial"/>
              </a:rPr>
              <a:t>. This concept applies to all devices and device components of combination products regulated by FDA under the device provisions (including in vitro diagnostics (IVDs)). When conscientiously applied, we believe the least burdensome concept will help to expedite the availability of new device technologies without compromising scientific integrity in the decision-making process or FDA’s ability to protect the public health.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73" name="Shape 573"/>
        <p:cNvGrpSpPr/>
        <p:nvPr/>
      </p:nvGrpSpPr>
      <p:grpSpPr>
        <a:xfrm>
          <a:off x="0" y="0"/>
          <a:ext cx="0" cy="0"/>
          <a:chOff x="0" y="0"/>
          <a:chExt cx="0" cy="0"/>
        </a:xfrm>
      </p:grpSpPr>
      <p:sp>
        <p:nvSpPr>
          <p:cNvPr id="574" name="Google Shape;574;p56"/>
          <p:cNvSpPr txBox="1"/>
          <p:nvPr>
            <p:ph type="title"/>
          </p:nvPr>
        </p:nvSpPr>
        <p:spPr>
          <a:xfrm>
            <a:off x="207962" y="981075"/>
            <a:ext cx="8728075" cy="5334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Introduction of Tissue Engineering </a:t>
            </a:r>
            <a:br>
              <a:rPr b="0" i="0" lang="en-US" sz="2400" u="none">
                <a:solidFill>
                  <a:schemeClr val="dk1"/>
                </a:solidFill>
                <a:latin typeface="Arial"/>
                <a:ea typeface="Arial"/>
                <a:cs typeface="Arial"/>
                <a:sym typeface="Arial"/>
              </a:rPr>
            </a:br>
            <a:r>
              <a:rPr b="0" i="0" lang="en-US" sz="2400" u="none">
                <a:solidFill>
                  <a:schemeClr val="dk1"/>
                </a:solidFill>
                <a:latin typeface="Arial"/>
                <a:ea typeface="Arial"/>
                <a:cs typeface="Arial"/>
                <a:sym typeface="Arial"/>
              </a:rPr>
              <a:t>Regulation in Europe</a:t>
            </a:r>
            <a:endParaRPr/>
          </a:p>
        </p:txBody>
      </p:sp>
      <p:sp>
        <p:nvSpPr>
          <p:cNvPr id="575" name="Google Shape;575;p56"/>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Two initiatives, one emanating from DG Sanco, one from DG Enterprise</a:t>
            </a:r>
            <a:endParaRPr/>
          </a:p>
          <a:p>
            <a:pPr indent="-342900" lvl="0" marL="342900" marR="0" rtl="0" algn="l">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l">
              <a:lnSpc>
                <a:spcPct val="9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DG Sanco, similar to US Good Tissue Practices, published as a Directive, 2004/23/EC, March 2004, ‘On Setting Standards of Quality and Safety for the Donation, procurement, Testing, Processing, Preservation, Storage and Distribution of Human Tissues and Cells’</a:t>
            </a:r>
            <a:endParaRPr/>
          </a:p>
          <a:p>
            <a:pPr indent="-342900" lvl="0" marL="342900" marR="0" rtl="0" algn="l">
              <a:lnSpc>
                <a:spcPct val="90000"/>
              </a:lnSpc>
              <a:spcBef>
                <a:spcPts val="320"/>
              </a:spcBef>
              <a:spcAft>
                <a:spcPts val="0"/>
              </a:spcAft>
              <a:buClr>
                <a:schemeClr val="accent2"/>
              </a:buClr>
              <a:buSzPts val="1600"/>
              <a:buFont typeface="Arial"/>
              <a:buNone/>
            </a:pPr>
            <a:r>
              <a:t/>
            </a:r>
            <a:endParaRPr b="0" i="0" sz="1600" u="none">
              <a:solidFill>
                <a:schemeClr val="accent2"/>
              </a:solidFill>
              <a:latin typeface="Arial"/>
              <a:ea typeface="Arial"/>
              <a:cs typeface="Arial"/>
              <a:sym typeface="Arial"/>
            </a:endParaRPr>
          </a:p>
          <a:p>
            <a:pPr indent="-342900" lvl="0" marL="342900" marR="0" rtl="0" algn="l">
              <a:lnSpc>
                <a:spcPct val="9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DG Enterprise, proposal to produce a Directive on tissue engineering products and processes now abandoned, with emphasis on a Regulation</a:t>
            </a:r>
            <a:endParaRPr/>
          </a:p>
          <a:p>
            <a:pPr indent="-342900" lvl="0" marL="342900" marR="0" rtl="0" algn="l">
              <a:lnSpc>
                <a:spcPct val="90000"/>
              </a:lnSpc>
              <a:spcBef>
                <a:spcPts val="320"/>
              </a:spcBef>
              <a:spcAft>
                <a:spcPts val="0"/>
              </a:spcAft>
              <a:buClr>
                <a:schemeClr val="accent2"/>
              </a:buClr>
              <a:buSzPts val="1600"/>
              <a:buFont typeface="Arial"/>
              <a:buNone/>
            </a:pPr>
            <a:r>
              <a:t/>
            </a:r>
            <a:endParaRPr b="0" i="0" sz="1600" u="none">
              <a:solidFill>
                <a:schemeClr val="accent2"/>
              </a:solidFill>
              <a:latin typeface="Arial"/>
              <a:ea typeface="Arial"/>
              <a:cs typeface="Arial"/>
              <a:sym typeface="Arial"/>
            </a:endParaRPr>
          </a:p>
          <a:p>
            <a:pPr indent="-342900" lvl="0" marL="342900" marR="0" rtl="0" algn="l">
              <a:lnSpc>
                <a:spcPct val="9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Current position is that allogeneic based products will be regulated through a centrally based process within a new division of EMEA.  Autologous based products are likely to be regulated by nationally based agencies, under the overall auspices of EMEA inspection</a:t>
            </a:r>
            <a:endParaRPr/>
          </a:p>
          <a:p>
            <a:pPr indent="-342900" lvl="0" marL="342900" marR="0" rtl="0" algn="l">
              <a:lnSpc>
                <a:spcPct val="90000"/>
              </a:lnSpc>
              <a:spcBef>
                <a:spcPts val="320"/>
              </a:spcBef>
              <a:spcAft>
                <a:spcPts val="0"/>
              </a:spcAft>
              <a:buClr>
                <a:schemeClr val="accent2"/>
              </a:buClr>
              <a:buSzPts val="1600"/>
              <a:buFont typeface="Arial"/>
              <a:buNone/>
            </a:pPr>
            <a:r>
              <a:t/>
            </a:r>
            <a:endParaRPr b="0" i="0" sz="1600" u="none">
              <a:solidFill>
                <a:schemeClr val="accent2"/>
              </a:solidFill>
              <a:latin typeface="Arial"/>
              <a:ea typeface="Arial"/>
              <a:cs typeface="Arial"/>
              <a:sym typeface="Arial"/>
            </a:endParaRPr>
          </a:p>
          <a:p>
            <a:pPr indent="-342900" lvl="0" marL="342900" marR="0" rtl="0" algn="l">
              <a:lnSpc>
                <a:spcPct val="9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Until such regulations are placed in law, any tissue engineering product may be regulated country-by-country without overall European oversight. Some member states considering their own interim measures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79" name="Shape 579"/>
        <p:cNvGrpSpPr/>
        <p:nvPr/>
      </p:nvGrpSpPr>
      <p:grpSpPr>
        <a:xfrm>
          <a:off x="0" y="0"/>
          <a:ext cx="0" cy="0"/>
          <a:chOff x="0" y="0"/>
          <a:chExt cx="0" cy="0"/>
        </a:xfrm>
      </p:grpSpPr>
      <p:sp>
        <p:nvSpPr>
          <p:cNvPr id="580" name="Google Shape;580;p57"/>
          <p:cNvSpPr txBox="1"/>
          <p:nvPr>
            <p:ph type="title"/>
          </p:nvPr>
        </p:nvSpPr>
        <p:spPr>
          <a:xfrm>
            <a:off x="685800" y="381000"/>
            <a:ext cx="7772400" cy="11430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DG Enterprise Tissue Engineering Regulation</a:t>
            </a:r>
            <a:endParaRPr/>
          </a:p>
        </p:txBody>
      </p:sp>
      <p:sp>
        <p:nvSpPr>
          <p:cNvPr id="581" name="Google Shape;581;p57"/>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2400"/>
              <a:buFont typeface="Arial"/>
              <a:buNone/>
            </a:pPr>
            <a:r>
              <a:t/>
            </a:r>
            <a:endParaRPr b="0" i="0" sz="2400" u="none">
              <a:solidFill>
                <a:schemeClr val="accent2"/>
              </a:solidFill>
              <a:latin typeface="Arial"/>
              <a:ea typeface="Arial"/>
              <a:cs typeface="Arial"/>
              <a:sym typeface="Arial"/>
            </a:endParaRPr>
          </a:p>
          <a:p>
            <a:pPr indent="-342900" lvl="0" marL="342900" marR="0" rtl="0" algn="ctr">
              <a:lnSpc>
                <a:spcPct val="80000"/>
              </a:lnSpc>
              <a:spcBef>
                <a:spcPts val="56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Tissue engineering is that field of medicine in which new tissue is created for individual patients for the purpose of treating disease or injury,</a:t>
            </a:r>
            <a:endParaRPr/>
          </a:p>
          <a:p>
            <a:pPr indent="-342900" lvl="0" marL="342900" marR="0" rtl="0" algn="ctr">
              <a:lnSpc>
                <a:spcPct val="80000"/>
              </a:lnSpc>
              <a:spcBef>
                <a:spcPts val="56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through the activity of human derived cells and a combination of molecular and mechanical signalling processes,</a:t>
            </a:r>
            <a:endParaRPr/>
          </a:p>
          <a:p>
            <a:pPr indent="-342900" lvl="0" marL="342900" marR="0" rtl="0" algn="ctr">
              <a:lnSpc>
                <a:spcPct val="80000"/>
              </a:lnSpc>
              <a:spcBef>
                <a:spcPts val="560"/>
              </a:spcBef>
              <a:spcAft>
                <a:spcPts val="0"/>
              </a:spcAft>
              <a:buClr>
                <a:schemeClr val="accent2"/>
              </a:buClr>
              <a:buSzPts val="2800"/>
              <a:buFont typeface="Arial"/>
              <a:buNone/>
            </a:pPr>
            <a:r>
              <a:rPr b="0" i="0" lang="en-US" sz="2800" u="none">
                <a:solidFill>
                  <a:schemeClr val="accent2"/>
                </a:solidFill>
                <a:latin typeface="Arial"/>
                <a:ea typeface="Arial"/>
                <a:cs typeface="Arial"/>
                <a:sym typeface="Arial"/>
              </a:rPr>
              <a:t>such tissue regeneration not being achievable by pharmaceutical or medical device means alone</a:t>
            </a:r>
            <a:r>
              <a:rPr b="0" i="0" lang="en-US" sz="2400" u="none">
                <a:solidFill>
                  <a:schemeClr val="accent2"/>
                </a:solidFill>
                <a:latin typeface="Arial"/>
                <a:ea typeface="Arial"/>
                <a:cs typeface="Arial"/>
                <a:sym typeface="Arial"/>
              </a:rPr>
              <a:t>. </a:t>
            </a:r>
            <a:endParaRPr/>
          </a:p>
          <a:p>
            <a:pPr indent="-342900" lvl="0" marL="342900" marR="0" rtl="0" algn="ctr">
              <a:lnSpc>
                <a:spcPct val="80000"/>
              </a:lnSpc>
              <a:spcBef>
                <a:spcPts val="480"/>
              </a:spcBef>
              <a:spcAft>
                <a:spcPts val="0"/>
              </a:spcAft>
              <a:buClr>
                <a:schemeClr val="accent2"/>
              </a:buClr>
              <a:buSzPts val="2400"/>
              <a:buFont typeface="Arial"/>
              <a:buNone/>
            </a:pPr>
            <a:r>
              <a:t/>
            </a:r>
            <a:endParaRPr b="0" i="0" sz="2400" u="none">
              <a:solidFill>
                <a:schemeClr val="accent2"/>
              </a:solidFill>
              <a:latin typeface="Arial"/>
              <a:ea typeface="Arial"/>
              <a:cs typeface="Arial"/>
              <a:sym typeface="Arial"/>
            </a:endParaRPr>
          </a:p>
          <a:p>
            <a:pPr indent="-342900" lvl="0" marL="342900" marR="0" rtl="0" algn="l">
              <a:lnSpc>
                <a:spcPct val="100000"/>
              </a:lnSpc>
              <a:spcBef>
                <a:spcPts val="480"/>
              </a:spcBef>
              <a:spcAft>
                <a:spcPts val="0"/>
              </a:spcAft>
              <a:buNone/>
            </a:pPr>
            <a:r>
              <a:t/>
            </a:r>
            <a:endParaRPr b="0" i="0" sz="2400" u="none">
              <a:solidFill>
                <a:schemeClr val="accent2"/>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85" name="Shape 585"/>
        <p:cNvGrpSpPr/>
        <p:nvPr/>
      </p:nvGrpSpPr>
      <p:grpSpPr>
        <a:xfrm>
          <a:off x="0" y="0"/>
          <a:ext cx="0" cy="0"/>
          <a:chOff x="0" y="0"/>
          <a:chExt cx="0" cy="0"/>
        </a:xfrm>
      </p:grpSpPr>
      <p:sp>
        <p:nvSpPr>
          <p:cNvPr id="586" name="Google Shape;586;p58"/>
          <p:cNvSpPr txBox="1"/>
          <p:nvPr>
            <p:ph idx="1" type="body"/>
          </p:nvPr>
        </p:nvSpPr>
        <p:spPr>
          <a:xfrm>
            <a:off x="685800" y="838200"/>
            <a:ext cx="8001000" cy="51054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900"/>
              <a:buFont typeface="Arial"/>
              <a:buNone/>
            </a:pPr>
            <a:r>
              <a:t/>
            </a:r>
            <a:endParaRPr b="0" i="0" sz="900" u="none">
              <a:solidFill>
                <a:schemeClr val="accent2"/>
              </a:solidFill>
              <a:latin typeface="Verdana"/>
              <a:ea typeface="Verdana"/>
              <a:cs typeface="Verdana"/>
              <a:sym typeface="Verdana"/>
            </a:endParaRPr>
          </a:p>
          <a:p>
            <a:pPr indent="-342900" lvl="0" marL="342900" marR="0" rtl="0" algn="ctr">
              <a:lnSpc>
                <a:spcPct val="90000"/>
              </a:lnSpc>
              <a:spcBef>
                <a:spcPts val="280"/>
              </a:spcBef>
              <a:spcAft>
                <a:spcPts val="0"/>
              </a:spcAft>
              <a:buClr>
                <a:schemeClr val="accent2"/>
              </a:buClr>
              <a:buSzPts val="1400"/>
              <a:buFont typeface="Verdana"/>
              <a:buNone/>
            </a:pPr>
            <a:r>
              <a:rPr b="0" i="0" lang="en-US" sz="1400" u="none">
                <a:solidFill>
                  <a:schemeClr val="accent2"/>
                </a:solidFill>
                <a:latin typeface="Verdana"/>
                <a:ea typeface="Verdana"/>
                <a:cs typeface="Verdana"/>
                <a:sym typeface="Verdana"/>
              </a:rPr>
              <a:t>Monday, 28 October, 2002, 20:31 GMT </a:t>
            </a:r>
            <a:endParaRPr/>
          </a:p>
          <a:p>
            <a:pPr indent="-342900" lvl="0" marL="342900" marR="0" rtl="0" algn="ctr">
              <a:lnSpc>
                <a:spcPct val="90000"/>
              </a:lnSpc>
              <a:spcBef>
                <a:spcPts val="320"/>
              </a:spcBef>
              <a:spcAft>
                <a:spcPts val="0"/>
              </a:spcAft>
              <a:buClr>
                <a:schemeClr val="accent2"/>
              </a:buClr>
              <a:buSzPts val="1600"/>
              <a:buFont typeface="Verdana"/>
              <a:buNone/>
            </a:pPr>
            <a:r>
              <a:rPr b="1" i="0" lang="en-US" sz="1600" u="none">
                <a:solidFill>
                  <a:schemeClr val="accent2"/>
                </a:solidFill>
                <a:latin typeface="Verdana"/>
                <a:ea typeface="Verdana"/>
                <a:cs typeface="Verdana"/>
                <a:sym typeface="Verdana"/>
              </a:rPr>
              <a:t>Embryo mix-up at IVF hospital</a:t>
            </a:r>
            <a:endParaRPr/>
          </a:p>
          <a:p>
            <a:pPr indent="-342900" lvl="0" marL="342900" marR="0" rtl="0" algn="ctr">
              <a:lnSpc>
                <a:spcPct val="90000"/>
              </a:lnSpc>
              <a:spcBef>
                <a:spcPts val="280"/>
              </a:spcBef>
              <a:spcAft>
                <a:spcPts val="0"/>
              </a:spcAft>
              <a:buClr>
                <a:schemeClr val="accent2"/>
              </a:buClr>
              <a:buSzPts val="1400"/>
              <a:buFont typeface="Arial"/>
              <a:buNone/>
            </a:pPr>
            <a:r>
              <a:t/>
            </a:r>
            <a:endParaRPr b="1" i="0" sz="1400" u="none">
              <a:solidFill>
                <a:schemeClr val="accent2"/>
              </a:solidFill>
              <a:latin typeface="Verdana"/>
              <a:ea typeface="Verdana"/>
              <a:cs typeface="Verdana"/>
              <a:sym typeface="Verdana"/>
            </a:endParaRPr>
          </a:p>
          <a:p>
            <a:pPr indent="-342900" lvl="0" marL="342900" marR="0" rtl="0" algn="ctr">
              <a:lnSpc>
                <a:spcPct val="90000"/>
              </a:lnSpc>
              <a:spcBef>
                <a:spcPts val="280"/>
              </a:spcBef>
              <a:spcAft>
                <a:spcPts val="0"/>
              </a:spcAft>
              <a:buClr>
                <a:schemeClr val="accent2"/>
              </a:buClr>
              <a:buSzPts val="1400"/>
              <a:buFont typeface="Arial"/>
              <a:buNone/>
            </a:pPr>
            <a:r>
              <a:t/>
            </a:r>
            <a:endParaRPr b="1" i="0" sz="1400" u="none">
              <a:solidFill>
                <a:schemeClr val="accent2"/>
              </a:solidFill>
              <a:latin typeface="Verdana"/>
              <a:ea typeface="Verdana"/>
              <a:cs typeface="Verdana"/>
              <a:sym typeface="Verdana"/>
            </a:endParaRPr>
          </a:p>
          <a:p>
            <a:pPr indent="-342900" lvl="0" marL="342900" marR="0" rtl="0" algn="ctr">
              <a:lnSpc>
                <a:spcPct val="90000"/>
              </a:lnSpc>
              <a:spcBef>
                <a:spcPts val="280"/>
              </a:spcBef>
              <a:spcAft>
                <a:spcPts val="0"/>
              </a:spcAft>
              <a:buClr>
                <a:schemeClr val="accent2"/>
              </a:buClr>
              <a:buSzPts val="1400"/>
              <a:buFont typeface="Arial"/>
              <a:buNone/>
            </a:pPr>
            <a:r>
              <a:t/>
            </a:r>
            <a:endParaRPr b="1" i="0" sz="1400" u="none">
              <a:solidFill>
                <a:schemeClr val="accent2"/>
              </a:solidFill>
              <a:latin typeface="Verdana"/>
              <a:ea typeface="Verdana"/>
              <a:cs typeface="Verdana"/>
              <a:sym typeface="Verdana"/>
            </a:endParaRPr>
          </a:p>
          <a:p>
            <a:pPr indent="-342900" lvl="0" marL="342900" marR="0" rtl="0" algn="ctr">
              <a:lnSpc>
                <a:spcPct val="90000"/>
              </a:lnSpc>
              <a:spcBef>
                <a:spcPts val="280"/>
              </a:spcBef>
              <a:spcAft>
                <a:spcPts val="0"/>
              </a:spcAft>
              <a:buClr>
                <a:srgbClr val="FF0000"/>
              </a:buClr>
              <a:buSzPts val="1400"/>
              <a:buFont typeface="Verdana"/>
              <a:buNone/>
            </a:pPr>
            <a:r>
              <a:rPr b="0" i="0" lang="en-US" sz="1400" u="none">
                <a:solidFill>
                  <a:srgbClr val="FF0000"/>
                </a:solidFill>
                <a:latin typeface="Verdana"/>
                <a:ea typeface="Verdana"/>
                <a:cs typeface="Verdana"/>
                <a:sym typeface="Verdana"/>
              </a:rPr>
              <a:t>Embryos were put back in the wrong women </a:t>
            </a:r>
            <a:endParaRPr/>
          </a:p>
          <a:p>
            <a:pPr indent="-342900" lvl="0" marL="342900" marR="0" rtl="0" algn="ctr">
              <a:lnSpc>
                <a:spcPct val="90000"/>
              </a:lnSpc>
              <a:spcBef>
                <a:spcPts val="280"/>
              </a:spcBef>
              <a:spcAft>
                <a:spcPts val="0"/>
              </a:spcAft>
              <a:buClr>
                <a:srgbClr val="FF0000"/>
              </a:buClr>
              <a:buSzPts val="1400"/>
              <a:buFont typeface="Verdana"/>
              <a:buNone/>
            </a:pPr>
            <a:r>
              <a:rPr b="0" i="0" lang="en-US" sz="1400" u="none">
                <a:solidFill>
                  <a:srgbClr val="FF0000"/>
                </a:solidFill>
                <a:latin typeface="Verdana"/>
                <a:ea typeface="Verdana"/>
                <a:cs typeface="Verdana"/>
                <a:sym typeface="Verdana"/>
              </a:rPr>
              <a:t> IVF blunder at a London hospital left two women with the wrong embryos put back into their wombs, it has been revealed.</a:t>
            </a:r>
            <a:endParaRPr/>
          </a:p>
          <a:p>
            <a:pPr indent="-342900" lvl="0" marL="342900" marR="0" rtl="0" algn="ctr">
              <a:lnSpc>
                <a:spcPct val="90000"/>
              </a:lnSpc>
              <a:spcBef>
                <a:spcPts val="240"/>
              </a:spcBef>
              <a:spcAft>
                <a:spcPts val="0"/>
              </a:spcAft>
              <a:buClr>
                <a:schemeClr val="accent2"/>
              </a:buClr>
              <a:buSzPts val="1200"/>
              <a:buFont typeface="Verdana"/>
              <a:buNone/>
            </a:pPr>
            <a:r>
              <a:rPr b="0" i="0" lang="en-US" sz="1200" u="none">
                <a:solidFill>
                  <a:schemeClr val="accent2"/>
                </a:solidFill>
                <a:latin typeface="Verdana"/>
                <a:ea typeface="Verdana"/>
                <a:cs typeface="Verdana"/>
                <a:sym typeface="Verdana"/>
              </a:rPr>
              <a:t>  </a:t>
            </a:r>
            <a:endParaRPr/>
          </a:p>
        </p:txBody>
      </p:sp>
      <p:pic>
        <p:nvPicPr>
          <p:cNvPr id="587" name="Google Shape;587;p58"/>
          <p:cNvPicPr preferRelativeResize="0"/>
          <p:nvPr/>
        </p:nvPicPr>
        <p:blipFill rotWithShape="1">
          <a:blip r:embed="rId3">
            <a:alphaModFix/>
          </a:blip>
          <a:srcRect b="0" l="0" r="0" t="0"/>
          <a:stretch/>
        </p:blipFill>
        <p:spPr>
          <a:xfrm>
            <a:off x="3132137" y="3213100"/>
            <a:ext cx="2857500" cy="230346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91" name="Shape 591"/>
        <p:cNvGrpSpPr/>
        <p:nvPr/>
      </p:nvGrpSpPr>
      <p:grpSpPr>
        <a:xfrm>
          <a:off x="0" y="0"/>
          <a:ext cx="0" cy="0"/>
          <a:chOff x="0" y="0"/>
          <a:chExt cx="0" cy="0"/>
        </a:xfrm>
      </p:grpSpPr>
      <p:sp>
        <p:nvSpPr>
          <p:cNvPr id="592" name="Google Shape;592;p59"/>
          <p:cNvSpPr txBox="1"/>
          <p:nvPr>
            <p:ph type="title"/>
          </p:nvPr>
        </p:nvSpPr>
        <p:spPr>
          <a:xfrm>
            <a:off x="685800" y="404812"/>
            <a:ext cx="7772400" cy="15113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SCMPMD</a:t>
            </a:r>
            <a:endParaRPr/>
          </a:p>
        </p:txBody>
      </p:sp>
      <p:sp>
        <p:nvSpPr>
          <p:cNvPr id="593" name="Google Shape;593;p59"/>
          <p:cNvSpPr txBox="1"/>
          <p:nvPr>
            <p:ph idx="1" type="body"/>
          </p:nvPr>
        </p:nvSpPr>
        <p:spPr>
          <a:xfrm>
            <a:off x="685800" y="1989137"/>
            <a:ext cx="7772400" cy="345757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0" lang="en-US" sz="1800" u="sng">
                <a:solidFill>
                  <a:schemeClr val="accent2"/>
                </a:solidFill>
                <a:latin typeface="Arial"/>
                <a:ea typeface="Arial"/>
                <a:cs typeface="Arial"/>
                <a:sym typeface="Arial"/>
              </a:rPr>
              <a:t>Risk Factor Approach</a:t>
            </a:r>
            <a:endParaRPr/>
          </a:p>
          <a:p>
            <a:pPr indent="-342900" lvl="0" marL="342900" marR="0" rtl="0" algn="l">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Microbiological and process contamination</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Disease transmission</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Delivery of un-wanted cells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Undesired modification of cells, e.g. during gene transfection</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Mix-ups with autologous derived products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Scaffolds and cell-scaffold interactions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Sterility of final product</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Toxicity of process additives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Performance of final product</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Patient specific responses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597" name="Shape 597"/>
        <p:cNvGrpSpPr/>
        <p:nvPr/>
      </p:nvGrpSpPr>
      <p:grpSpPr>
        <a:xfrm>
          <a:off x="0" y="0"/>
          <a:ext cx="0" cy="0"/>
          <a:chOff x="0" y="0"/>
          <a:chExt cx="0" cy="0"/>
        </a:xfrm>
      </p:grpSpPr>
      <p:sp>
        <p:nvSpPr>
          <p:cNvPr id="598" name="Google Shape;598;p60"/>
          <p:cNvSpPr txBox="1"/>
          <p:nvPr>
            <p:ph type="title"/>
          </p:nvPr>
        </p:nvSpPr>
        <p:spPr>
          <a:xfrm>
            <a:off x="439737" y="765175"/>
            <a:ext cx="8242300" cy="7191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SCMPMD</a:t>
            </a:r>
            <a:endParaRPr/>
          </a:p>
        </p:txBody>
      </p:sp>
      <p:sp>
        <p:nvSpPr>
          <p:cNvPr id="599" name="Google Shape;599;p60"/>
          <p:cNvSpPr txBox="1"/>
          <p:nvPr>
            <p:ph idx="1" type="body"/>
          </p:nvPr>
        </p:nvSpPr>
        <p:spPr>
          <a:xfrm>
            <a:off x="685800" y="1700212"/>
            <a:ext cx="7772400" cy="37465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0" lang="en-US" sz="1800" u="sng">
                <a:solidFill>
                  <a:schemeClr val="accent2"/>
                </a:solidFill>
                <a:latin typeface="Arial"/>
                <a:ea typeface="Arial"/>
                <a:cs typeface="Arial"/>
                <a:sym typeface="Arial"/>
              </a:rPr>
              <a:t>Recommendations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A New Regulatory Body should have oversight of tissue engineering products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This organisation should define more closely the scope of tissue engineering products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Tissue engineering products and processes should be classified according to their level of risk, based on the risks associated with the performance of the final product.  With the highest risk products, there should be regulatory control over First-in-Man</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Tissue engineering should be regulated by a process totally different to medical devices</a:t>
            </a:r>
            <a:endParaRPr/>
          </a:p>
          <a:p>
            <a:pPr indent="-342900" lvl="0" marL="342900" marR="0" rtl="0" algn="l">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Institutions involved with tissue engineering should be licensed or accredited</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03" name="Shape 603"/>
        <p:cNvGrpSpPr/>
        <p:nvPr/>
      </p:nvGrpSpPr>
      <p:grpSpPr>
        <a:xfrm>
          <a:off x="0" y="0"/>
          <a:ext cx="0" cy="0"/>
          <a:chOff x="0" y="0"/>
          <a:chExt cx="0" cy="0"/>
        </a:xfrm>
      </p:grpSpPr>
      <p:sp>
        <p:nvSpPr>
          <p:cNvPr id="604" name="Google Shape;604;p61"/>
          <p:cNvSpPr txBox="1"/>
          <p:nvPr>
            <p:ph type="title"/>
          </p:nvPr>
        </p:nvSpPr>
        <p:spPr>
          <a:xfrm>
            <a:off x="179387" y="609600"/>
            <a:ext cx="8745537" cy="13065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Risk Management in the Use of Animal Tissues in Medical Devices</a:t>
            </a:r>
            <a:endParaRPr/>
          </a:p>
        </p:txBody>
      </p:sp>
      <p:sp>
        <p:nvSpPr>
          <p:cNvPr id="605" name="Google Shape;605;p61"/>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1600"/>
              <a:buFont typeface="Arial"/>
              <a:buNone/>
            </a:pPr>
            <a:r>
              <a:t/>
            </a:r>
            <a:endParaRPr b="0" i="1" sz="1600" u="sng">
              <a:solidFill>
                <a:schemeClr val="accent2"/>
              </a:solidFill>
              <a:latin typeface="Arial"/>
              <a:ea typeface="Arial"/>
              <a:cs typeface="Arial"/>
              <a:sym typeface="Arial"/>
            </a:endParaRPr>
          </a:p>
          <a:p>
            <a:pPr indent="-342900" lvl="0" marL="342900" marR="0" rtl="0" algn="ctr">
              <a:lnSpc>
                <a:spcPct val="100000"/>
              </a:lnSpc>
              <a:spcBef>
                <a:spcPts val="320"/>
              </a:spcBef>
              <a:spcAft>
                <a:spcPts val="0"/>
              </a:spcAft>
              <a:buClr>
                <a:schemeClr val="accent2"/>
              </a:buClr>
              <a:buSzPts val="1600"/>
              <a:buFont typeface="Arial"/>
              <a:buNone/>
            </a:pPr>
            <a:r>
              <a:t/>
            </a:r>
            <a:endParaRPr b="0" i="1" sz="1600" u="sng">
              <a:solidFill>
                <a:schemeClr val="accent2"/>
              </a:solidFill>
              <a:latin typeface="Arial"/>
              <a:ea typeface="Arial"/>
              <a:cs typeface="Arial"/>
              <a:sym typeface="Arial"/>
            </a:endParaRPr>
          </a:p>
          <a:p>
            <a:pPr indent="-342900" lvl="0" marL="342900" marR="0" rtl="0" algn="ctr">
              <a:lnSpc>
                <a:spcPct val="100000"/>
              </a:lnSpc>
              <a:spcBef>
                <a:spcPts val="400"/>
              </a:spcBef>
              <a:spcAft>
                <a:spcPts val="0"/>
              </a:spcAft>
              <a:buClr>
                <a:schemeClr val="accent2"/>
              </a:buClr>
              <a:buSzPts val="2000"/>
              <a:buFont typeface="Arial"/>
              <a:buNone/>
            </a:pPr>
            <a:r>
              <a:rPr b="0" i="1" lang="en-US" sz="2000" u="sng">
                <a:solidFill>
                  <a:schemeClr val="accent2"/>
                </a:solidFill>
                <a:latin typeface="Arial"/>
                <a:ea typeface="Arial"/>
                <a:cs typeface="Arial"/>
                <a:sym typeface="Arial"/>
              </a:rPr>
              <a:t>Tit for Tat  ; in whose interests</a:t>
            </a:r>
            <a:endParaRPr/>
          </a:p>
          <a:p>
            <a:pPr indent="-342900" lvl="0" marL="342900" marR="0" rtl="0" algn="l">
              <a:lnSpc>
                <a:spcPct val="100000"/>
              </a:lnSpc>
              <a:spcBef>
                <a:spcPts val="400"/>
              </a:spcBef>
              <a:spcAft>
                <a:spcPts val="0"/>
              </a:spcAft>
              <a:buClr>
                <a:schemeClr val="accent2"/>
              </a:buClr>
              <a:buSzPts val="2000"/>
              <a:buFont typeface="Arial"/>
              <a:buNone/>
            </a:pPr>
            <a:r>
              <a:t/>
            </a:r>
            <a:endParaRPr b="0" i="0" sz="2000" u="none">
              <a:solidFill>
                <a:schemeClr val="accent2"/>
              </a:solidFill>
              <a:latin typeface="Arial"/>
              <a:ea typeface="Arial"/>
              <a:cs typeface="Arial"/>
              <a:sym typeface="Arial"/>
            </a:endParaRPr>
          </a:p>
          <a:p>
            <a:pPr indent="-342900" lvl="0" marL="342900" marR="0" rtl="0" algn="ctr">
              <a:lnSpc>
                <a:spcPct val="10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Blood products</a:t>
            </a:r>
            <a:endParaRPr/>
          </a:p>
          <a:p>
            <a:pPr indent="-342900" lvl="0" marL="342900" marR="0" rtl="0" algn="ctr">
              <a:lnSpc>
                <a:spcPct val="10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West Nile Virus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09" name="Shape 609"/>
        <p:cNvGrpSpPr/>
        <p:nvPr/>
      </p:nvGrpSpPr>
      <p:grpSpPr>
        <a:xfrm>
          <a:off x="0" y="0"/>
          <a:ext cx="0" cy="0"/>
          <a:chOff x="0" y="0"/>
          <a:chExt cx="0" cy="0"/>
        </a:xfrm>
      </p:grpSpPr>
      <p:sp>
        <p:nvSpPr>
          <p:cNvPr id="610" name="Google Shape;610;p62"/>
          <p:cNvSpPr txBox="1"/>
          <p:nvPr>
            <p:ph type="title"/>
          </p:nvPr>
        </p:nvSpPr>
        <p:spPr>
          <a:xfrm>
            <a:off x="468312" y="765175"/>
            <a:ext cx="8229600" cy="143986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Human embryonic stem cells have been grown in the UK for the first time, a team at King's College London, August 2003</a:t>
            </a:r>
            <a:r>
              <a:rPr b="0" i="0" lang="en-US" sz="2800" u="none">
                <a:solidFill>
                  <a:srgbClr val="FFFF66"/>
                </a:solidFill>
                <a:latin typeface="Arial"/>
                <a:ea typeface="Arial"/>
                <a:cs typeface="Arial"/>
                <a:sym typeface="Arial"/>
              </a:rPr>
              <a:t> </a:t>
            </a:r>
            <a:endParaRPr/>
          </a:p>
        </p:txBody>
      </p:sp>
      <p:sp>
        <p:nvSpPr>
          <p:cNvPr id="611" name="Google Shape;611;p62"/>
          <p:cNvSpPr txBox="1"/>
          <p:nvPr>
            <p:ph idx="1" type="body"/>
          </p:nvPr>
        </p:nvSpPr>
        <p:spPr>
          <a:xfrm>
            <a:off x="457200" y="2420937"/>
            <a:ext cx="8229600" cy="42481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600"/>
              <a:buFont typeface="Arial"/>
              <a:buNone/>
            </a:pPr>
            <a:r>
              <a:rPr b="1" i="0" lang="en-US" sz="1600" u="none">
                <a:solidFill>
                  <a:schemeClr val="accent2"/>
                </a:solidFill>
                <a:latin typeface="Arial"/>
                <a:ea typeface="Arial"/>
                <a:cs typeface="Arial"/>
                <a:sym typeface="Arial"/>
              </a:rPr>
              <a:t>Stem cell research and therapeutic cloning</a:t>
            </a:r>
            <a:r>
              <a:rPr b="0" i="0" lang="en-US" sz="1600" u="none">
                <a:solidFill>
                  <a:schemeClr val="accent2"/>
                </a:solidFill>
                <a:latin typeface="Arial"/>
                <a:ea typeface="Arial"/>
                <a:cs typeface="Arial"/>
                <a:sym typeface="Arial"/>
              </a:rPr>
              <a:t> </a:t>
            </a:r>
            <a:br>
              <a:rPr b="0" i="0" lang="en-US" sz="1600" u="none">
                <a:solidFill>
                  <a:schemeClr val="accent2"/>
                </a:solidFill>
                <a:latin typeface="Arial"/>
                <a:ea typeface="Arial"/>
                <a:cs typeface="Arial"/>
                <a:sym typeface="Arial"/>
              </a:rPr>
            </a:br>
            <a:r>
              <a:rPr b="0" i="0" lang="en-US" sz="1600" u="none">
                <a:solidFill>
                  <a:schemeClr val="accent2"/>
                </a:solidFill>
                <a:latin typeface="Arial"/>
                <a:ea typeface="Arial"/>
                <a:cs typeface="Arial"/>
                <a:sym typeface="Arial"/>
              </a:rPr>
              <a:t>Royal Society, November 2000 </a:t>
            </a:r>
            <a:endParaRPr/>
          </a:p>
          <a:p>
            <a:pPr indent="-342900" lvl="0" marL="342900" marR="0" rtl="0" algn="ctr">
              <a:lnSpc>
                <a:spcPct val="80000"/>
              </a:lnSpc>
              <a:spcBef>
                <a:spcPts val="320"/>
              </a:spcBef>
              <a:spcAft>
                <a:spcPts val="0"/>
              </a:spcAft>
              <a:buClr>
                <a:schemeClr val="accent2"/>
              </a:buClr>
              <a:buSzPts val="1600"/>
              <a:buFont typeface="Arial"/>
              <a:buNone/>
            </a:pPr>
            <a:r>
              <a:t/>
            </a:r>
            <a:endParaRPr b="0" i="0" sz="1600" u="none">
              <a:solidFill>
                <a:schemeClr val="accent2"/>
              </a:solidFill>
              <a:latin typeface="Arial"/>
              <a:ea typeface="Arial"/>
              <a:cs typeface="Arial"/>
              <a:sym typeface="Arial"/>
            </a:endParaRPr>
          </a:p>
          <a:p>
            <a:pPr indent="-342900" lvl="0" marL="342900" marR="0" rtl="0" algn="ctr">
              <a:lnSpc>
                <a:spcPct val="8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Degenerative diseases and serious injuries to organs and tissues may be treated through stem cell therapies. </a:t>
            </a:r>
            <a:endParaRPr/>
          </a:p>
          <a:p>
            <a:pPr indent="-342900" lvl="0" marL="342900" marR="0" rtl="0" algn="ctr">
              <a:lnSpc>
                <a:spcPct val="8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Research on human embryonic stem cells will be required to investigate all of the potential therapies because other cell types, such as adult stem cells, may not have the same breadth of applications. </a:t>
            </a:r>
            <a:endParaRPr/>
          </a:p>
          <a:p>
            <a:pPr indent="-342900" lvl="0" marL="342900" marR="0" rtl="0" algn="ctr">
              <a:lnSpc>
                <a:spcPct val="8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The proposed legislative controls will be sufficient to prevent reproductive cloning (i.e. the cloning of people) while still allowing the development of therapeutic applications of cloning technology. </a:t>
            </a:r>
            <a:endParaRPr/>
          </a:p>
          <a:p>
            <a:pPr indent="-342900" lvl="0" marL="342900" marR="0" rtl="0" algn="ctr">
              <a:lnSpc>
                <a:spcPct val="8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The Royal Society believes that the proposed new regulations under the 1990 Human Fertilisation and Embryology Act, which would allow research on human embryonic stem cells, are scientifically necessary to realise fully the potential of stem cell therapies.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15" name="Shape 615"/>
        <p:cNvGrpSpPr/>
        <p:nvPr/>
      </p:nvGrpSpPr>
      <p:grpSpPr>
        <a:xfrm>
          <a:off x="0" y="0"/>
          <a:ext cx="0" cy="0"/>
          <a:chOff x="0" y="0"/>
          <a:chExt cx="0" cy="0"/>
        </a:xfrm>
      </p:grpSpPr>
      <p:sp>
        <p:nvSpPr>
          <p:cNvPr id="616" name="Google Shape;616;p63"/>
          <p:cNvSpPr txBox="1"/>
          <p:nvPr>
            <p:ph type="title"/>
          </p:nvPr>
        </p:nvSpPr>
        <p:spPr>
          <a:xfrm>
            <a:off x="250825" y="609600"/>
            <a:ext cx="8674100" cy="11636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China Makes Progress in Human Embryonic Stem Cell Research</a:t>
            </a:r>
            <a:endParaRPr/>
          </a:p>
        </p:txBody>
      </p:sp>
      <p:sp>
        <p:nvSpPr>
          <p:cNvPr id="617" name="Google Shape;617;p63"/>
          <p:cNvSpPr txBox="1"/>
          <p:nvPr>
            <p:ph idx="1" type="body"/>
          </p:nvPr>
        </p:nvSpPr>
        <p:spPr>
          <a:xfrm>
            <a:off x="685800" y="2565400"/>
            <a:ext cx="7772400" cy="288131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000"/>
              <a:buFont typeface="Arial"/>
              <a:buNone/>
            </a:pPr>
            <a:r>
              <a:t/>
            </a:r>
            <a:endParaRPr b="0" i="0" sz="1000" u="none">
              <a:solidFill>
                <a:schemeClr val="accent2"/>
              </a:solidFill>
              <a:latin typeface="Arial"/>
              <a:ea typeface="Arial"/>
              <a:cs typeface="Arial"/>
              <a:sym typeface="Arial"/>
            </a:endParaRPr>
          </a:p>
          <a:p>
            <a:pPr indent="-342900" lvl="0" marL="342900" marR="0" rtl="0" algn="ctr">
              <a:lnSpc>
                <a:spcPct val="80000"/>
              </a:lnSpc>
              <a:spcBef>
                <a:spcPts val="200"/>
              </a:spcBef>
              <a:spcAft>
                <a:spcPts val="0"/>
              </a:spcAft>
              <a:buClr>
                <a:schemeClr val="accent2"/>
              </a:buClr>
              <a:buSzPts val="1000"/>
              <a:buFont typeface="Arial"/>
              <a:buNone/>
            </a:pPr>
            <a:r>
              <a:t/>
            </a:r>
            <a:endParaRPr b="0" i="0" sz="10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Ministry of Health has recently reported success at the Stem Cell Research Center of the Second Hospital attached to Zhongshan University. The work at the center has led to China being one of only a few countries where human embryonic stem cell systems have been produced. The center has also succeeded in inducing mice embryonic stem cells to develop on into hemopoietic stem cells, associated with blood production, by using the “phasing method” for the first time in China. These achievements are considered of significant value to the development of hemopoietic stem cell transplants in clinical practice. Professor Huang Shaoliang, head of the Stem Cell Research Center and researcher He Zhixu have succeeded in establishing three human embryonic stem cell systems styled CHE1, CHE2 and CHE3. They used material taken from the ball of cells known as the blastula that develops out of the original single-cell or human zygote.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21" name="Shape 621"/>
        <p:cNvGrpSpPr/>
        <p:nvPr/>
      </p:nvGrpSpPr>
      <p:grpSpPr>
        <a:xfrm>
          <a:off x="0" y="0"/>
          <a:ext cx="0" cy="0"/>
          <a:chOff x="0" y="0"/>
          <a:chExt cx="0" cy="0"/>
        </a:xfrm>
      </p:grpSpPr>
      <p:sp>
        <p:nvSpPr>
          <p:cNvPr id="622" name="Google Shape;622;p64"/>
          <p:cNvSpPr txBox="1"/>
          <p:nvPr>
            <p:ph type="title"/>
          </p:nvPr>
        </p:nvSpPr>
        <p:spPr>
          <a:xfrm>
            <a:off x="539750" y="274637"/>
            <a:ext cx="8147050" cy="21463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European Union also has a major problem on its hands with ES research. New guidelines proposed by the European Commission last month, aimed at appeasing Catholic countries and stemming a scientific ‘brain drain,' are set to be vehemently opposed by some member states</a:t>
            </a:r>
            <a:r>
              <a:rPr b="0" i="0" lang="en-US" sz="1800" u="none">
                <a:solidFill>
                  <a:schemeClr val="dk1"/>
                </a:solidFill>
                <a:latin typeface="Arial"/>
                <a:ea typeface="Arial"/>
                <a:cs typeface="Arial"/>
                <a:sym typeface="Arial"/>
              </a:rPr>
              <a:t>.</a:t>
            </a:r>
            <a:endParaRPr/>
          </a:p>
        </p:txBody>
      </p:sp>
      <p:sp>
        <p:nvSpPr>
          <p:cNvPr id="623" name="Google Shape;623;p64"/>
          <p:cNvSpPr txBox="1"/>
          <p:nvPr>
            <p:ph idx="1" type="body"/>
          </p:nvPr>
        </p:nvSpPr>
        <p:spPr>
          <a:xfrm>
            <a:off x="685800" y="2636837"/>
            <a:ext cx="7772400" cy="280987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accent2"/>
              </a:buClr>
              <a:buSzPts val="1000"/>
              <a:buFont typeface="Arial"/>
              <a:buNone/>
            </a:pPr>
            <a:r>
              <a:t/>
            </a:r>
            <a:endParaRPr b="0" i="0" sz="1000" u="none">
              <a:solidFill>
                <a:schemeClr val="accent2"/>
              </a:solidFill>
              <a:latin typeface="Arial"/>
              <a:ea typeface="Arial"/>
              <a:cs typeface="Arial"/>
              <a:sym typeface="Arial"/>
            </a:endParaRPr>
          </a:p>
          <a:p>
            <a:pPr indent="-342900" lvl="0" marL="342900" marR="0" rtl="0" algn="ctr">
              <a:lnSpc>
                <a:spcPct val="80000"/>
              </a:lnSpc>
              <a:spcBef>
                <a:spcPts val="200"/>
              </a:spcBef>
              <a:spcAft>
                <a:spcPts val="0"/>
              </a:spcAft>
              <a:buClr>
                <a:schemeClr val="accent2"/>
              </a:buClr>
              <a:buSzPts val="1000"/>
              <a:buFont typeface="Arial"/>
              <a:buNone/>
            </a:pPr>
            <a:r>
              <a:t/>
            </a:r>
            <a:endParaRPr b="0" i="0" sz="1000" u="none">
              <a:solidFill>
                <a:schemeClr val="accent2"/>
              </a:solidFill>
              <a:latin typeface="Arial"/>
              <a:ea typeface="Arial"/>
              <a:cs typeface="Arial"/>
              <a:sym typeface="Arial"/>
            </a:endParaRPr>
          </a:p>
          <a:p>
            <a:pPr indent="-342900" lvl="0" marL="342900" marR="0" rtl="0" algn="ctr">
              <a:lnSpc>
                <a:spcPct val="8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The one-year moratorium was introduced in September last year when the European Council of Science Ministers approved Europe's current four-year research program (Sixth Framework). The moratorium was instigated on the understanding that provisions for funding ES research would be established before the end of 2003. These were announced on July 9, and, if ratified, they will form the guidelines under which some forms of ES research will receive EU backing. The problem is that countries that have banned embryo research — notably Germany, Italy, Austria, and Ireland — do not want their communal EU taxes supporting this work in other countries and are likely to oppose the guidelines.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87" name="Shape 87"/>
        <p:cNvGrpSpPr/>
        <p:nvPr/>
      </p:nvGrpSpPr>
      <p:grpSpPr>
        <a:xfrm>
          <a:off x="0" y="0"/>
          <a:ext cx="0" cy="0"/>
          <a:chOff x="0" y="0"/>
          <a:chExt cx="0" cy="0"/>
        </a:xfrm>
      </p:grpSpPr>
      <p:sp>
        <p:nvSpPr>
          <p:cNvPr id="88" name="Google Shape;88;p11"/>
          <p:cNvSpPr txBox="1"/>
          <p:nvPr>
            <p:ph type="title"/>
          </p:nvPr>
        </p:nvSpPr>
        <p:spPr>
          <a:xfrm>
            <a:off x="207962" y="765175"/>
            <a:ext cx="8728075" cy="17272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But first, what do we mean by tissue engineering, regenerative medicine, tissue engineering products and tissue engineering processes</a:t>
            </a:r>
            <a:endParaRPr/>
          </a:p>
        </p:txBody>
      </p:sp>
      <p:sp>
        <p:nvSpPr>
          <p:cNvPr id="89" name="Google Shape;89;p11"/>
          <p:cNvSpPr txBox="1"/>
          <p:nvPr>
            <p:ph idx="1" type="body"/>
          </p:nvPr>
        </p:nvSpPr>
        <p:spPr>
          <a:xfrm>
            <a:off x="685800" y="2781300"/>
            <a:ext cx="7772400" cy="352742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Tissue Engineering</a:t>
            </a:r>
            <a:endParaRPr/>
          </a:p>
          <a:p>
            <a:pPr indent="-342900" lvl="0" marL="342900" marR="0" rtl="0" algn="ctr">
              <a:lnSpc>
                <a:spcPct val="90000"/>
              </a:lnSpc>
              <a:spcBef>
                <a:spcPts val="480"/>
              </a:spcBef>
              <a:spcAft>
                <a:spcPts val="0"/>
              </a:spcAft>
              <a:buClr>
                <a:schemeClr val="accent2"/>
              </a:buClr>
              <a:buSzPts val="2400"/>
              <a:buFont typeface="Arial"/>
              <a:buNone/>
            </a:pPr>
            <a:r>
              <a:t/>
            </a:r>
            <a:endParaRPr b="0" i="0" sz="2400" u="none">
              <a:solidFill>
                <a:schemeClr val="accent2"/>
              </a:solidFill>
              <a:latin typeface="Arial"/>
              <a:ea typeface="Arial"/>
              <a:cs typeface="Arial"/>
              <a:sym typeface="Arial"/>
            </a:endParaRPr>
          </a:p>
          <a:p>
            <a:pPr indent="-342900" lvl="0" marL="342900" marR="0" rtl="0" algn="ctr">
              <a:lnSpc>
                <a:spcPct val="9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The persuasion of the body to heal itself, through the delivery to the appropriate site of cells, biomolecules and / or supporting structures</a:t>
            </a:r>
            <a:endParaRPr/>
          </a:p>
          <a:p>
            <a:pPr indent="-342900" lvl="0" marL="342900" marR="0" rtl="0" algn="ctr">
              <a:lnSpc>
                <a:spcPct val="90000"/>
              </a:lnSpc>
              <a:spcBef>
                <a:spcPts val="400"/>
              </a:spcBef>
              <a:spcAft>
                <a:spcPts val="0"/>
              </a:spcAft>
              <a:buClr>
                <a:schemeClr val="accent2"/>
              </a:buClr>
              <a:buSzPts val="2000"/>
              <a:buFont typeface="Arial"/>
              <a:buNone/>
            </a:pPr>
            <a:r>
              <a:t/>
            </a:r>
            <a:endParaRPr b="0" i="0" sz="2000" u="none">
              <a:solidFill>
                <a:schemeClr val="accent2"/>
              </a:solidFill>
              <a:latin typeface="Arial"/>
              <a:ea typeface="Arial"/>
              <a:cs typeface="Arial"/>
              <a:sym typeface="Arial"/>
            </a:endParaRPr>
          </a:p>
          <a:p>
            <a:pPr indent="-342900" lvl="0" marL="342900" marR="0" rtl="0" algn="ctr">
              <a:lnSpc>
                <a:spcPct val="90000"/>
              </a:lnSpc>
              <a:spcBef>
                <a:spcPts val="320"/>
              </a:spcBef>
              <a:spcAft>
                <a:spcPts val="0"/>
              </a:spcAft>
              <a:buClr>
                <a:schemeClr val="accent2"/>
              </a:buClr>
              <a:buSzPts val="1600"/>
              <a:buFont typeface="Arial"/>
              <a:buNone/>
            </a:pPr>
            <a:r>
              <a:t/>
            </a:r>
            <a:endParaRPr b="0" i="0" sz="1600" u="none">
              <a:solidFill>
                <a:schemeClr val="accent2"/>
              </a:solidFill>
              <a:latin typeface="Arial"/>
              <a:ea typeface="Arial"/>
              <a:cs typeface="Arial"/>
              <a:sym typeface="Arial"/>
            </a:endParaRPr>
          </a:p>
          <a:p>
            <a:pPr indent="-342900" lvl="0" marL="342900" marR="0" rtl="0" algn="ctr">
              <a:lnSpc>
                <a:spcPct val="90000"/>
              </a:lnSpc>
              <a:spcBef>
                <a:spcPts val="320"/>
              </a:spcBef>
              <a:spcAft>
                <a:spcPts val="0"/>
              </a:spcAft>
              <a:buClr>
                <a:schemeClr val="accent2"/>
              </a:buClr>
              <a:buSzPts val="1600"/>
              <a:buFont typeface="Arial"/>
              <a:buNone/>
            </a:pPr>
            <a:r>
              <a:t/>
            </a:r>
            <a:endParaRPr b="0" i="0" sz="1600" u="none">
              <a:solidFill>
                <a:schemeClr val="accent2"/>
              </a:solidFill>
              <a:latin typeface="Arial"/>
              <a:ea typeface="Arial"/>
              <a:cs typeface="Arial"/>
              <a:sym typeface="Arial"/>
            </a:endParaRPr>
          </a:p>
          <a:p>
            <a:pPr indent="-342900" lvl="0" marL="342900" marR="0" rtl="0" algn="ctr">
              <a:lnSpc>
                <a:spcPct val="9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The Williams Dictionary of Biomaterials</a:t>
            </a:r>
            <a:endParaRPr/>
          </a:p>
          <a:p>
            <a:pPr indent="-342900" lvl="0" marL="342900" marR="0" rtl="0" algn="ctr">
              <a:lnSpc>
                <a:spcPct val="90000"/>
              </a:lnSpc>
              <a:spcBef>
                <a:spcPts val="320"/>
              </a:spcBef>
              <a:spcAft>
                <a:spcPts val="0"/>
              </a:spcAft>
              <a:buClr>
                <a:schemeClr val="accent2"/>
              </a:buClr>
              <a:buSzPts val="1600"/>
              <a:buFont typeface="Arial"/>
              <a:buNone/>
            </a:pPr>
            <a:r>
              <a:rPr b="0" i="0" lang="en-US" sz="1600" u="none">
                <a:solidFill>
                  <a:schemeClr val="accent2"/>
                </a:solidFill>
                <a:latin typeface="Arial"/>
                <a:ea typeface="Arial"/>
                <a:cs typeface="Arial"/>
                <a:sym typeface="Arial"/>
              </a:rPr>
              <a:t>Liverpool University Press, 1999</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27" name="Shape 627"/>
        <p:cNvGrpSpPr/>
        <p:nvPr/>
      </p:nvGrpSpPr>
      <p:grpSpPr>
        <a:xfrm>
          <a:off x="0" y="0"/>
          <a:ext cx="0" cy="0"/>
          <a:chOff x="0" y="0"/>
          <a:chExt cx="0" cy="0"/>
        </a:xfrm>
      </p:grpSpPr>
      <p:sp>
        <p:nvSpPr>
          <p:cNvPr id="628" name="Google Shape;628;p65"/>
          <p:cNvSpPr txBox="1"/>
          <p:nvPr>
            <p:ph type="title"/>
          </p:nvPr>
        </p:nvSpPr>
        <p:spPr>
          <a:xfrm>
            <a:off x="196850" y="765175"/>
            <a:ext cx="8728075" cy="8636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Litigation: facilitator or ruin of innovation?</a:t>
            </a:r>
            <a:endParaRPr/>
          </a:p>
        </p:txBody>
      </p:sp>
      <p:sp>
        <p:nvSpPr>
          <p:cNvPr id="629" name="Google Shape;629;p65"/>
          <p:cNvSpPr txBox="1"/>
          <p:nvPr>
            <p:ph idx="1" type="body"/>
          </p:nvPr>
        </p:nvSpPr>
        <p:spPr>
          <a:xfrm>
            <a:off x="685800" y="1744662"/>
            <a:ext cx="7772400" cy="37020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Proplast / Vitek TMJ			No effective lessons</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Altered materials- medical device</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relationship</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Silicone gel breast implants		No scientific lessons</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Helped alter pharma-medical device</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relationship</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Bjork-Shiley heart valve		Good engineering / manufacturing lessons</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Helped alter pharma-medical device</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relationship</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Pedicle screws			Lessons concerning off-label use and</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marketing</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Experience probably stimulated new</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developments in spinal surgery</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Sulzer hips				Lessons in manufacturing and quality systems</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Helped alter engineering-medical device</a:t>
            </a:r>
            <a:endParaRPr/>
          </a:p>
          <a:p>
            <a:pPr indent="-342900" lvl="0" marL="342900" marR="0" rtl="0" algn="l">
              <a:lnSpc>
                <a:spcPct val="80000"/>
              </a:lnSpc>
              <a:spcBef>
                <a:spcPts val="280"/>
              </a:spcBef>
              <a:spcAft>
                <a:spcPts val="0"/>
              </a:spcAft>
              <a:buClr>
                <a:schemeClr val="accent2"/>
              </a:buClr>
              <a:buSzPts val="1400"/>
              <a:buFont typeface="Arial"/>
              <a:buNone/>
            </a:pPr>
            <a:r>
              <a:rPr b="0" i="0" lang="en-US" sz="1400" u="none">
                <a:solidFill>
                  <a:schemeClr val="accent2"/>
                </a:solidFill>
                <a:latin typeface="Arial"/>
                <a:ea typeface="Arial"/>
                <a:cs typeface="Arial"/>
                <a:sym typeface="Arial"/>
              </a:rPr>
              <a:t>						relationship</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33" name="Shape 633"/>
        <p:cNvGrpSpPr/>
        <p:nvPr/>
      </p:nvGrpSpPr>
      <p:grpSpPr>
        <a:xfrm>
          <a:off x="0" y="0"/>
          <a:ext cx="0" cy="0"/>
          <a:chOff x="0" y="0"/>
          <a:chExt cx="0" cy="0"/>
        </a:xfrm>
      </p:grpSpPr>
      <p:sp>
        <p:nvSpPr>
          <p:cNvPr id="634" name="Google Shape;634;p66"/>
          <p:cNvSpPr txBox="1"/>
          <p:nvPr>
            <p:ph type="title"/>
          </p:nvPr>
        </p:nvSpPr>
        <p:spPr>
          <a:xfrm>
            <a:off x="196850" y="609600"/>
            <a:ext cx="8728075" cy="5334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Classic product cycle</a:t>
            </a:r>
            <a:endParaRPr/>
          </a:p>
        </p:txBody>
      </p:sp>
      <p:grpSp>
        <p:nvGrpSpPr>
          <p:cNvPr id="635" name="Google Shape;635;p66"/>
          <p:cNvGrpSpPr/>
          <p:nvPr/>
        </p:nvGrpSpPr>
        <p:grpSpPr>
          <a:xfrm>
            <a:off x="2643187" y="1935162"/>
            <a:ext cx="3857625" cy="3857625"/>
            <a:chOff x="1643" y="917"/>
            <a:chExt cx="2430" cy="2430"/>
          </a:xfrm>
        </p:grpSpPr>
        <p:sp>
          <p:nvSpPr>
            <p:cNvPr id="636" name="Google Shape;636;p66"/>
            <p:cNvSpPr/>
            <p:nvPr/>
          </p:nvSpPr>
          <p:spPr>
            <a:xfrm>
              <a:off x="1643" y="917"/>
              <a:ext cx="2430" cy="2430"/>
            </a:xfrm>
            <a:prstGeom prst="blockArc">
              <a:avLst>
                <a:gd fmla="val 16252928" name="adj1"/>
                <a:gd fmla="val 8100" name="adj2"/>
                <a:gd fmla="val 25000"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37" name="Google Shape;637;p66"/>
            <p:cNvSpPr/>
            <p:nvPr/>
          </p:nvSpPr>
          <p:spPr>
            <a:xfrm rot="5400000">
              <a:off x="1643" y="917"/>
              <a:ext cx="2430" cy="2430"/>
            </a:xfrm>
            <a:prstGeom prst="blockArc">
              <a:avLst>
                <a:gd fmla="val 16252928" name="adj1"/>
                <a:gd fmla="val 8100" name="adj2"/>
                <a:gd fmla="val 25000"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38" name="Google Shape;638;p66"/>
            <p:cNvSpPr/>
            <p:nvPr/>
          </p:nvSpPr>
          <p:spPr>
            <a:xfrm rot="10800000">
              <a:off x="1643" y="917"/>
              <a:ext cx="2430" cy="2430"/>
            </a:xfrm>
            <a:prstGeom prst="blockArc">
              <a:avLst>
                <a:gd fmla="val 16252928" name="adj1"/>
                <a:gd fmla="val 8100" name="adj2"/>
                <a:gd fmla="val 25000"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39" name="Google Shape;639;p66"/>
            <p:cNvSpPr/>
            <p:nvPr/>
          </p:nvSpPr>
          <p:spPr>
            <a:xfrm rot="-5400000">
              <a:off x="1643" y="917"/>
              <a:ext cx="2430" cy="2430"/>
            </a:xfrm>
            <a:prstGeom prst="blockArc">
              <a:avLst>
                <a:gd fmla="val 16252928" name="adj1"/>
                <a:gd fmla="val 8100" name="adj2"/>
                <a:gd fmla="val 25000"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40" name="Google Shape;640;p66"/>
            <p:cNvSpPr txBox="1"/>
            <p:nvPr/>
          </p:nvSpPr>
          <p:spPr>
            <a:xfrm>
              <a:off x="3298" y="1069"/>
              <a:ext cx="623" cy="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Europe</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Clinical Trial, data</a:t>
              </a:r>
              <a:endParaRPr/>
            </a:p>
          </p:txBody>
        </p:sp>
        <p:sp>
          <p:nvSpPr>
            <p:cNvPr id="641" name="Google Shape;641;p66"/>
            <p:cNvSpPr txBox="1"/>
            <p:nvPr/>
          </p:nvSpPr>
          <p:spPr>
            <a:xfrm>
              <a:off x="1797" y="2573"/>
              <a:ext cx="623" cy="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USA</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Regulatory Approval</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profits</a:t>
              </a:r>
              <a:endParaRPr/>
            </a:p>
          </p:txBody>
        </p:sp>
        <p:sp>
          <p:nvSpPr>
            <p:cNvPr id="642" name="Google Shape;642;p66"/>
            <p:cNvSpPr txBox="1"/>
            <p:nvPr/>
          </p:nvSpPr>
          <p:spPr>
            <a:xfrm>
              <a:off x="1795" y="1070"/>
              <a:ext cx="623" cy="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USA</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Idea, patent, prototype</a:t>
              </a:r>
              <a:endParaRPr/>
            </a:p>
          </p:txBody>
        </p:sp>
        <p:sp>
          <p:nvSpPr>
            <p:cNvPr id="643" name="Google Shape;643;p66"/>
            <p:cNvSpPr txBox="1"/>
            <p:nvPr/>
          </p:nvSpPr>
          <p:spPr>
            <a:xfrm>
              <a:off x="3299" y="2571"/>
              <a:ext cx="623" cy="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Europe</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Regulatory Approval</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more data</a:t>
              </a:r>
              <a:endParaRPr/>
            </a:p>
          </p:txBody>
        </p:sp>
      </p:grpSp>
      <p:sp>
        <p:nvSpPr>
          <p:cNvPr id="644" name="Google Shape;644;p66"/>
          <p:cNvSpPr/>
          <p:nvPr/>
        </p:nvSpPr>
        <p:spPr>
          <a:xfrm>
            <a:off x="4211637" y="1989137"/>
            <a:ext cx="976312" cy="485775"/>
          </a:xfrm>
          <a:prstGeom prst="righ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45" name="Google Shape;645;p66"/>
          <p:cNvSpPr/>
          <p:nvPr/>
        </p:nvSpPr>
        <p:spPr>
          <a:xfrm>
            <a:off x="6011862" y="3429000"/>
            <a:ext cx="485775" cy="976312"/>
          </a:xfrm>
          <a:prstGeom prst="down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6"/>
          <p:cNvSpPr txBox="1"/>
          <p:nvPr/>
        </p:nvSpPr>
        <p:spPr>
          <a:xfrm rot="5400000">
            <a:off x="5827303" y="3734990"/>
            <a:ext cx="854868" cy="24288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47" name="Google Shape;647;p66"/>
          <p:cNvSpPr/>
          <p:nvPr/>
        </p:nvSpPr>
        <p:spPr>
          <a:xfrm>
            <a:off x="4067175" y="5300662"/>
            <a:ext cx="976312" cy="485775"/>
          </a:xfrm>
          <a:prstGeom prst="lef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48" name="Google Shape;648;p66"/>
          <p:cNvSpPr/>
          <p:nvPr/>
        </p:nvSpPr>
        <p:spPr>
          <a:xfrm>
            <a:off x="2700337" y="3284537"/>
            <a:ext cx="485775" cy="976312"/>
          </a:xfrm>
          <a:prstGeom prst="up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6"/>
          <p:cNvSpPr txBox="1"/>
          <p:nvPr/>
        </p:nvSpPr>
        <p:spPr>
          <a:xfrm rot="5400000">
            <a:off x="2515778" y="3711959"/>
            <a:ext cx="854868" cy="24288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53" name="Shape 653"/>
        <p:cNvGrpSpPr/>
        <p:nvPr/>
      </p:nvGrpSpPr>
      <p:grpSpPr>
        <a:xfrm>
          <a:off x="0" y="0"/>
          <a:ext cx="0" cy="0"/>
          <a:chOff x="0" y="0"/>
          <a:chExt cx="0" cy="0"/>
        </a:xfrm>
      </p:grpSpPr>
      <p:sp>
        <p:nvSpPr>
          <p:cNvPr id="654" name="Google Shape;654;p67"/>
          <p:cNvSpPr txBox="1"/>
          <p:nvPr>
            <p:ph type="title"/>
          </p:nvPr>
        </p:nvSpPr>
        <p:spPr>
          <a:xfrm>
            <a:off x="196850" y="609600"/>
            <a:ext cx="8728075" cy="947737"/>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Litigation biased cycle</a:t>
            </a:r>
            <a:endParaRPr/>
          </a:p>
        </p:txBody>
      </p:sp>
      <p:grpSp>
        <p:nvGrpSpPr>
          <p:cNvPr id="655" name="Google Shape;655;p67"/>
          <p:cNvGrpSpPr/>
          <p:nvPr/>
        </p:nvGrpSpPr>
        <p:grpSpPr>
          <a:xfrm>
            <a:off x="2643187" y="1935162"/>
            <a:ext cx="3857625" cy="3857625"/>
            <a:chOff x="1643" y="917"/>
            <a:chExt cx="2430" cy="2430"/>
          </a:xfrm>
        </p:grpSpPr>
        <p:sp>
          <p:nvSpPr>
            <p:cNvPr id="656" name="Google Shape;656;p67"/>
            <p:cNvSpPr/>
            <p:nvPr/>
          </p:nvSpPr>
          <p:spPr>
            <a:xfrm>
              <a:off x="1643" y="917"/>
              <a:ext cx="2430" cy="2430"/>
            </a:xfrm>
            <a:prstGeom prst="blockArc">
              <a:avLst>
                <a:gd fmla="val 16252928" name="adj1"/>
                <a:gd fmla="val 8100" name="adj2"/>
                <a:gd fmla="val 25000"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57" name="Google Shape;657;p67"/>
            <p:cNvSpPr/>
            <p:nvPr/>
          </p:nvSpPr>
          <p:spPr>
            <a:xfrm rot="5400000">
              <a:off x="1643" y="917"/>
              <a:ext cx="2430" cy="2430"/>
            </a:xfrm>
            <a:prstGeom prst="blockArc">
              <a:avLst>
                <a:gd fmla="val 16252928" name="adj1"/>
                <a:gd fmla="val 8100" name="adj2"/>
                <a:gd fmla="val 25000"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58" name="Google Shape;658;p67"/>
            <p:cNvSpPr/>
            <p:nvPr/>
          </p:nvSpPr>
          <p:spPr>
            <a:xfrm rot="10800000">
              <a:off x="1643" y="917"/>
              <a:ext cx="2430" cy="2430"/>
            </a:xfrm>
            <a:prstGeom prst="blockArc">
              <a:avLst>
                <a:gd fmla="val 16252928" name="adj1"/>
                <a:gd fmla="val 8100" name="adj2"/>
                <a:gd fmla="val 25000"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59" name="Google Shape;659;p67"/>
            <p:cNvSpPr/>
            <p:nvPr/>
          </p:nvSpPr>
          <p:spPr>
            <a:xfrm rot="-5400000">
              <a:off x="1643" y="917"/>
              <a:ext cx="2430" cy="2430"/>
            </a:xfrm>
            <a:prstGeom prst="blockArc">
              <a:avLst>
                <a:gd fmla="val 16252928" name="adj1"/>
                <a:gd fmla="val 8100" name="adj2"/>
                <a:gd fmla="val 25000" name="adj3"/>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60" name="Google Shape;660;p67"/>
            <p:cNvSpPr txBox="1"/>
            <p:nvPr/>
          </p:nvSpPr>
          <p:spPr>
            <a:xfrm>
              <a:off x="3298" y="1069"/>
              <a:ext cx="623" cy="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Europe</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Clinical Trial, data</a:t>
              </a:r>
              <a:endParaRPr/>
            </a:p>
          </p:txBody>
        </p:sp>
        <p:sp>
          <p:nvSpPr>
            <p:cNvPr id="661" name="Google Shape;661;p67"/>
            <p:cNvSpPr txBox="1"/>
            <p:nvPr/>
          </p:nvSpPr>
          <p:spPr>
            <a:xfrm>
              <a:off x="1797" y="2573"/>
              <a:ext cx="623" cy="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USA</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Class action,</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Disaster</a:t>
              </a:r>
              <a:endParaRPr/>
            </a:p>
          </p:txBody>
        </p:sp>
        <p:sp>
          <p:nvSpPr>
            <p:cNvPr id="662" name="Google Shape;662;p67"/>
            <p:cNvSpPr txBox="1"/>
            <p:nvPr/>
          </p:nvSpPr>
          <p:spPr>
            <a:xfrm>
              <a:off x="1795" y="1070"/>
              <a:ext cx="623" cy="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USA</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Idea, patent, prototype</a:t>
              </a:r>
              <a:endParaRPr/>
            </a:p>
          </p:txBody>
        </p:sp>
        <p:sp>
          <p:nvSpPr>
            <p:cNvPr id="663" name="Google Shape;663;p67"/>
            <p:cNvSpPr txBox="1"/>
            <p:nvPr/>
          </p:nvSpPr>
          <p:spPr>
            <a:xfrm>
              <a:off x="3299" y="2571"/>
              <a:ext cx="623" cy="62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Europe</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Adverse events</a:t>
              </a:r>
              <a:endParaRPr/>
            </a:p>
          </p:txBody>
        </p:sp>
      </p:grpSp>
      <p:sp>
        <p:nvSpPr>
          <p:cNvPr id="664" name="Google Shape;664;p67"/>
          <p:cNvSpPr/>
          <p:nvPr/>
        </p:nvSpPr>
        <p:spPr>
          <a:xfrm>
            <a:off x="4211637" y="1989137"/>
            <a:ext cx="976312" cy="485775"/>
          </a:xfrm>
          <a:prstGeom prst="righ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65" name="Google Shape;665;p67"/>
          <p:cNvSpPr/>
          <p:nvPr/>
        </p:nvSpPr>
        <p:spPr>
          <a:xfrm>
            <a:off x="6011862" y="3429000"/>
            <a:ext cx="485775" cy="976312"/>
          </a:xfrm>
          <a:prstGeom prst="down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67"/>
          <p:cNvSpPr txBox="1"/>
          <p:nvPr/>
        </p:nvSpPr>
        <p:spPr>
          <a:xfrm rot="5400000">
            <a:off x="5827303" y="3734990"/>
            <a:ext cx="854868" cy="24288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67" name="Google Shape;667;p67"/>
          <p:cNvSpPr/>
          <p:nvPr/>
        </p:nvSpPr>
        <p:spPr>
          <a:xfrm>
            <a:off x="4067175" y="5300662"/>
            <a:ext cx="976312" cy="485775"/>
          </a:xfrm>
          <a:prstGeom prst="lef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71" name="Shape 671"/>
        <p:cNvGrpSpPr/>
        <p:nvPr/>
      </p:nvGrpSpPr>
      <p:grpSpPr>
        <a:xfrm>
          <a:off x="0" y="0"/>
          <a:ext cx="0" cy="0"/>
          <a:chOff x="0" y="0"/>
          <a:chExt cx="0" cy="0"/>
        </a:xfrm>
      </p:grpSpPr>
      <p:sp>
        <p:nvSpPr>
          <p:cNvPr id="672" name="Google Shape;672;p68"/>
          <p:cNvSpPr txBox="1"/>
          <p:nvPr>
            <p:ph type="title"/>
          </p:nvPr>
        </p:nvSpPr>
        <p:spPr>
          <a:xfrm>
            <a:off x="468312" y="620712"/>
            <a:ext cx="8213725" cy="1152525"/>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Medical Technology Innovation:</a:t>
            </a:r>
            <a:br>
              <a:rPr b="0" i="0" lang="en-US" sz="3200" u="none">
                <a:solidFill>
                  <a:schemeClr val="accent2"/>
                </a:solidFill>
                <a:latin typeface="Arial"/>
                <a:ea typeface="Arial"/>
                <a:cs typeface="Arial"/>
                <a:sym typeface="Arial"/>
              </a:rPr>
            </a:br>
            <a:r>
              <a:rPr b="0" i="0" lang="en-US" sz="3200" u="none">
                <a:solidFill>
                  <a:schemeClr val="accent2"/>
                </a:solidFill>
                <a:latin typeface="Arial"/>
                <a:ea typeface="Arial"/>
                <a:cs typeface="Arial"/>
                <a:sym typeface="Arial"/>
              </a:rPr>
              <a:t>The Role of SCENIHR</a:t>
            </a:r>
            <a:endParaRPr/>
          </a:p>
        </p:txBody>
      </p:sp>
      <p:sp>
        <p:nvSpPr>
          <p:cNvPr id="673" name="Google Shape;673;p68"/>
          <p:cNvSpPr txBox="1"/>
          <p:nvPr>
            <p:ph idx="1" type="body"/>
          </p:nvPr>
        </p:nvSpPr>
        <p:spPr>
          <a:xfrm>
            <a:off x="685800" y="1773237"/>
            <a:ext cx="7772400" cy="4535487"/>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2000"/>
              <a:buFont typeface="Arial"/>
              <a:buNone/>
            </a:pPr>
            <a:r>
              <a:rPr b="0" i="0" lang="en-US" sz="2000" u="sng">
                <a:solidFill>
                  <a:schemeClr val="accent2"/>
                </a:solidFill>
                <a:latin typeface="Arial"/>
                <a:ea typeface="Arial"/>
                <a:cs typeface="Arial"/>
                <a:sym typeface="Arial"/>
              </a:rPr>
              <a:t>The European Commission, September 2004</a:t>
            </a:r>
            <a:endParaRPr/>
          </a:p>
          <a:p>
            <a:pPr indent="-342900" lvl="0" marL="342900" marR="0" rtl="0" algn="ctr">
              <a:lnSpc>
                <a:spcPct val="100000"/>
              </a:lnSpc>
              <a:spcBef>
                <a:spcPts val="40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DG Sanco</a:t>
            </a:r>
            <a:endParaRPr/>
          </a:p>
          <a:p>
            <a:pPr indent="-342900" lvl="0" marL="342900" marR="0" rtl="0" algn="ctr">
              <a:lnSpc>
                <a:spcPct val="100000"/>
              </a:lnSpc>
              <a:spcBef>
                <a:spcPts val="36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The Scientific Committee for Emerging and Newly Identified Health Risks</a:t>
            </a:r>
            <a:endParaRPr/>
          </a:p>
          <a:p>
            <a:pPr indent="-342900" lvl="0" marL="342900" marR="0" rtl="0" algn="l">
              <a:lnSpc>
                <a:spcPct val="10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SCENIHR will advise on emerging or newly-identified health risks and on broad issues requiring a comprehensive assessment of risks to consumer safety or public health, not covered by other EU bodies.</a:t>
            </a:r>
            <a:endParaRPr/>
          </a:p>
          <a:p>
            <a:pPr indent="-342900" lvl="0" marL="342900" marR="0" rtl="0" algn="ctr">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Examples could include antimicrobial resistance, new technologies such as nanotechnologies, medical devices, including substances of human or animal origin, tissue engineering and electromagnetic fields</a:t>
            </a:r>
            <a:endParaRPr/>
          </a:p>
          <a:p>
            <a:pPr indent="-342900" lvl="0" marL="342900" marR="0" rtl="0" algn="ctr">
              <a:lnSpc>
                <a:spcPct val="10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10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NOTE; A working group will publish an Opinion on the Health Risks of Nanotechnology in September.  Any views may be sent to DFW as chair of the group, dfw@liv.ac.uk</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77" name="Shape 677"/>
        <p:cNvGrpSpPr/>
        <p:nvPr/>
      </p:nvGrpSpPr>
      <p:grpSpPr>
        <a:xfrm>
          <a:off x="0" y="0"/>
          <a:ext cx="0" cy="0"/>
          <a:chOff x="0" y="0"/>
          <a:chExt cx="0" cy="0"/>
        </a:xfrm>
      </p:grpSpPr>
      <p:sp>
        <p:nvSpPr>
          <p:cNvPr id="678" name="Google Shape;678;p69"/>
          <p:cNvSpPr txBox="1"/>
          <p:nvPr>
            <p:ph type="title"/>
          </p:nvPr>
        </p:nvSpPr>
        <p:spPr>
          <a:xfrm>
            <a:off x="323850" y="609600"/>
            <a:ext cx="8601075" cy="13065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Tissue Engineering</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Clinical Need, Opportunities and Responsibilities</a:t>
            </a:r>
            <a:endParaRPr/>
          </a:p>
        </p:txBody>
      </p:sp>
      <p:sp>
        <p:nvSpPr>
          <p:cNvPr id="679" name="Google Shape;679;p69"/>
          <p:cNvSpPr txBox="1"/>
          <p:nvPr>
            <p:ph idx="1" type="body"/>
          </p:nvPr>
        </p:nvSpPr>
        <p:spPr>
          <a:xfrm>
            <a:off x="685800" y="2060575"/>
            <a:ext cx="7772400" cy="41767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The importance of unmet clinical need: dentistry vs heart failure</a:t>
            </a:r>
            <a:endParaRPr/>
          </a:p>
          <a:p>
            <a:pPr indent="-215900" lvl="0" marL="342900" marR="0" rtl="0" algn="l">
              <a:lnSpc>
                <a:spcPct val="100000"/>
              </a:lnSpc>
              <a:spcBef>
                <a:spcPts val="400"/>
              </a:spcBef>
              <a:spcAft>
                <a:spcPts val="0"/>
              </a:spcAft>
              <a:buClr>
                <a:schemeClr val="accent2"/>
              </a:buClr>
              <a:buSzPts val="2000"/>
              <a:buFont typeface="Arial"/>
              <a:buNone/>
            </a:pPr>
            <a:r>
              <a:t/>
            </a:r>
            <a:endParaRPr b="0" i="0" sz="2000" u="none">
              <a:solidFill>
                <a:schemeClr val="accent2"/>
              </a:solidFill>
              <a:latin typeface="Arial"/>
              <a:ea typeface="Arial"/>
              <a:cs typeface="Arial"/>
              <a:sym typeface="Arial"/>
            </a:endParaRPr>
          </a:p>
          <a:p>
            <a:pPr indent="-342900" lvl="0" marL="342900" marR="0" rtl="0" algn="l">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Questions of trauma or degenerative disease in orthopaedics</a:t>
            </a:r>
            <a:endParaRPr/>
          </a:p>
          <a:p>
            <a:pPr indent="-215900" lvl="0" marL="342900" marR="0" rtl="0" algn="l">
              <a:lnSpc>
                <a:spcPct val="100000"/>
              </a:lnSpc>
              <a:spcBef>
                <a:spcPts val="400"/>
              </a:spcBef>
              <a:spcAft>
                <a:spcPts val="0"/>
              </a:spcAft>
              <a:buClr>
                <a:schemeClr val="accent2"/>
              </a:buClr>
              <a:buSzPts val="2000"/>
              <a:buFont typeface="Arial"/>
              <a:buNone/>
            </a:pPr>
            <a:r>
              <a:t/>
            </a:r>
            <a:endParaRPr b="0" i="0" sz="2000" u="none">
              <a:solidFill>
                <a:schemeClr val="accent2"/>
              </a:solidFill>
              <a:latin typeface="Arial"/>
              <a:ea typeface="Arial"/>
              <a:cs typeface="Arial"/>
              <a:sym typeface="Arial"/>
            </a:endParaRPr>
          </a:p>
          <a:p>
            <a:pPr indent="-342900" lvl="0" marL="342900" marR="0" rtl="0" algn="l">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Measuring outcomes of clinical trials</a:t>
            </a:r>
            <a:endParaRPr/>
          </a:p>
          <a:p>
            <a:pPr indent="-215900" lvl="0" marL="342900" marR="0" rtl="0" algn="l">
              <a:lnSpc>
                <a:spcPct val="100000"/>
              </a:lnSpc>
              <a:spcBef>
                <a:spcPts val="400"/>
              </a:spcBef>
              <a:spcAft>
                <a:spcPts val="0"/>
              </a:spcAft>
              <a:buClr>
                <a:schemeClr val="accent2"/>
              </a:buClr>
              <a:buSzPts val="2000"/>
              <a:buFont typeface="Arial"/>
              <a:buNone/>
            </a:pPr>
            <a:r>
              <a:t/>
            </a:r>
            <a:endParaRPr b="0" i="0" sz="2000" u="none">
              <a:solidFill>
                <a:schemeClr val="accent2"/>
              </a:solidFill>
              <a:latin typeface="Arial"/>
              <a:ea typeface="Arial"/>
              <a:cs typeface="Arial"/>
              <a:sym typeface="Arial"/>
            </a:endParaRPr>
          </a:p>
          <a:p>
            <a:pPr indent="-342900" lvl="0" marL="342900" marR="0" rtl="0" algn="l">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The optimal time for human clinical trials – will this depend on geography</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683" name="Shape 683"/>
        <p:cNvGrpSpPr/>
        <p:nvPr/>
      </p:nvGrpSpPr>
      <p:grpSpPr>
        <a:xfrm>
          <a:off x="0" y="0"/>
          <a:ext cx="0" cy="0"/>
          <a:chOff x="0" y="0"/>
          <a:chExt cx="0" cy="0"/>
        </a:xfrm>
      </p:grpSpPr>
      <p:sp>
        <p:nvSpPr>
          <p:cNvPr id="684" name="Google Shape;684;p70"/>
          <p:cNvSpPr txBox="1"/>
          <p:nvPr>
            <p:ph type="title"/>
          </p:nvPr>
        </p:nvSpPr>
        <p:spPr>
          <a:xfrm>
            <a:off x="323850" y="609600"/>
            <a:ext cx="8601075" cy="130651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Tissue Engineering</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Business Need, Opportunities and Responsibilities</a:t>
            </a:r>
            <a:endParaRPr/>
          </a:p>
        </p:txBody>
      </p:sp>
      <p:sp>
        <p:nvSpPr>
          <p:cNvPr id="685" name="Google Shape;685;p70"/>
          <p:cNvSpPr txBox="1"/>
          <p:nvPr>
            <p:ph idx="1" type="body"/>
          </p:nvPr>
        </p:nvSpPr>
        <p:spPr>
          <a:xfrm>
            <a:off x="685800" y="2060575"/>
            <a:ext cx="7772400" cy="41767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Can autologous tissue engineering ever be commercially successful</a:t>
            </a:r>
            <a:endParaRPr/>
          </a:p>
          <a:p>
            <a:pPr indent="-342900" lvl="0" marL="342900" marR="0" rtl="0" algn="l">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Will it be possible to translate from ex vivo bioreactors to in vivo bioreactors to reduce costs and risks</a:t>
            </a:r>
            <a:endParaRPr/>
          </a:p>
          <a:p>
            <a:pPr indent="-342900" lvl="0" marL="342900" marR="0" rtl="0" algn="l">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Can allogeneic products work efficiently, safely and commercially – will the volumes be large enough and supply chains robust enough</a:t>
            </a:r>
            <a:endParaRPr/>
          </a:p>
          <a:p>
            <a:pPr indent="-342900" lvl="0" marL="342900" marR="0" rtl="0" algn="l">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Who will be able to make profits out of tissue engineering and when</a:t>
            </a:r>
            <a:endParaRPr/>
          </a:p>
          <a:p>
            <a:pPr indent="-342900" lvl="0" marL="342900" marR="0" rtl="0" algn="l">
              <a:lnSpc>
                <a:spcPct val="100000"/>
              </a:lnSpc>
              <a:spcBef>
                <a:spcPts val="400"/>
              </a:spcBef>
              <a:spcAft>
                <a:spcPts val="0"/>
              </a:spcAft>
              <a:buClr>
                <a:schemeClr val="accent2"/>
              </a:buClr>
              <a:buSzPts val="2000"/>
              <a:buFont typeface="Arial"/>
              <a:buChar char="•"/>
            </a:pPr>
            <a:r>
              <a:rPr b="0" i="0" lang="en-US" sz="2000" u="none">
                <a:solidFill>
                  <a:schemeClr val="accent2"/>
                </a:solidFill>
                <a:latin typeface="Arial"/>
                <a:ea typeface="Arial"/>
                <a:cs typeface="Arial"/>
                <a:sym typeface="Arial"/>
              </a:rPr>
              <a:t>Will the best business models be based on commercially operated tissue facilities within medical institutions, supplied by manufacturers of scaffolds and bioreactors and cell lines.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93" name="Shape 93"/>
        <p:cNvGrpSpPr/>
        <p:nvPr/>
      </p:nvGrpSpPr>
      <p:grpSpPr>
        <a:xfrm>
          <a:off x="0" y="0"/>
          <a:ext cx="0" cy="0"/>
          <a:chOff x="0" y="0"/>
          <a:chExt cx="0" cy="0"/>
        </a:xfrm>
      </p:grpSpPr>
      <p:sp>
        <p:nvSpPr>
          <p:cNvPr id="94" name="Google Shape;94;p12"/>
          <p:cNvSpPr txBox="1"/>
          <p:nvPr>
            <p:ph type="title"/>
          </p:nvPr>
        </p:nvSpPr>
        <p:spPr>
          <a:xfrm>
            <a:off x="196850" y="908050"/>
            <a:ext cx="8728075" cy="576262"/>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Regenerative Medicine</a:t>
            </a:r>
            <a:endParaRPr/>
          </a:p>
        </p:txBody>
      </p:sp>
      <p:sp>
        <p:nvSpPr>
          <p:cNvPr id="95" name="Google Shape;95;p12"/>
          <p:cNvSpPr txBox="1"/>
          <p:nvPr>
            <p:ph idx="1" type="body"/>
          </p:nvPr>
        </p:nvSpPr>
        <p:spPr>
          <a:xfrm>
            <a:off x="685800" y="2349500"/>
            <a:ext cx="7772400" cy="309721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Any therapy that aims to induce the regeneration of tissues or organs following disease or injury, or in the presence of birth or developmental deformities.</a:t>
            </a:r>
            <a:endParaRPr/>
          </a:p>
          <a:p>
            <a:pPr indent="-342900" lvl="0" marL="342900" marR="0" rtl="0" algn="ctr">
              <a:lnSpc>
                <a:spcPct val="100000"/>
              </a:lnSpc>
              <a:spcBef>
                <a:spcPts val="480"/>
              </a:spcBef>
              <a:spcAft>
                <a:spcPts val="0"/>
              </a:spcAft>
              <a:buClr>
                <a:schemeClr val="accent2"/>
              </a:buClr>
              <a:buSzPts val="2400"/>
              <a:buFont typeface="Arial"/>
              <a:buNone/>
            </a:pPr>
            <a:r>
              <a:t/>
            </a:r>
            <a:endParaRPr b="0" i="0" sz="2400" u="none">
              <a:solidFill>
                <a:schemeClr val="accent2"/>
              </a:solidFill>
              <a:latin typeface="Arial"/>
              <a:ea typeface="Arial"/>
              <a:cs typeface="Arial"/>
              <a:sym typeface="Arial"/>
            </a:endParaRPr>
          </a:p>
          <a:p>
            <a:pPr indent="-342900" lvl="0" marL="342900" marR="0" rtl="0" algn="ctr">
              <a:lnSpc>
                <a:spcPct val="100000"/>
              </a:lnSpc>
              <a:spcBef>
                <a:spcPts val="480"/>
              </a:spcBef>
              <a:spcAft>
                <a:spcPts val="0"/>
              </a:spcAft>
              <a:buClr>
                <a:schemeClr val="accent2"/>
              </a:buClr>
              <a:buSzPts val="2400"/>
              <a:buFont typeface="Arial"/>
              <a:buNone/>
            </a:pPr>
            <a:r>
              <a:rPr b="0" i="0" lang="en-US" sz="2400" u="none">
                <a:solidFill>
                  <a:schemeClr val="accent2"/>
                </a:solidFill>
                <a:latin typeface="Arial"/>
                <a:ea typeface="Arial"/>
                <a:cs typeface="Arial"/>
                <a:sym typeface="Arial"/>
              </a:rPr>
              <a:t>Regenerative medicine may be achieved through cell therapy or tissue engineering, either of which may be assisted by concurrent gene transfer or pharmaceutical intervention, or by gene therapy alone.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99" name="Shape 99"/>
        <p:cNvGrpSpPr/>
        <p:nvPr/>
      </p:nvGrpSpPr>
      <p:grpSpPr>
        <a:xfrm>
          <a:off x="0" y="0"/>
          <a:ext cx="0" cy="0"/>
          <a:chOff x="0" y="0"/>
          <a:chExt cx="0" cy="0"/>
        </a:xfrm>
      </p:grpSpPr>
      <p:sp>
        <p:nvSpPr>
          <p:cNvPr id="100" name="Google Shape;100;p13"/>
          <p:cNvSpPr txBox="1"/>
          <p:nvPr>
            <p:ph type="title"/>
          </p:nvPr>
        </p:nvSpPr>
        <p:spPr>
          <a:xfrm>
            <a:off x="207962" y="765175"/>
            <a:ext cx="8728075" cy="1727200"/>
          </a:xfrm>
          <a:prstGeom prst="rect">
            <a:avLst/>
          </a:prstGeom>
          <a:noFill/>
          <a:ln>
            <a:noFill/>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But first, what do we mean by tissue engineering, regenerative medicine, tissue engineering products and tissue engineering processes</a:t>
            </a:r>
            <a:endParaRPr/>
          </a:p>
        </p:txBody>
      </p:sp>
      <p:sp>
        <p:nvSpPr>
          <p:cNvPr id="101" name="Google Shape;101;p13"/>
          <p:cNvSpPr txBox="1"/>
          <p:nvPr>
            <p:ph idx="1" type="body"/>
          </p:nvPr>
        </p:nvSpPr>
        <p:spPr>
          <a:xfrm>
            <a:off x="685800" y="2565400"/>
            <a:ext cx="7772400" cy="374332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Tissue Engineering Product</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Any product , involving cells, biomolecules and / or supporting structures, that is used in an ex vivo or in vivo process for the purpose of the regeneration of tissue for therapeutic purposes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1" lang="en-US" sz="1800" u="sng">
                <a:solidFill>
                  <a:schemeClr val="accent2"/>
                </a:solidFill>
                <a:latin typeface="Arial"/>
                <a:ea typeface="Arial"/>
                <a:cs typeface="Arial"/>
                <a:sym typeface="Arial"/>
              </a:rPr>
              <a:t>Tissue Engineering Process</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Any process that is designed to take cells, and manipulate them, either ex vivo or in vivo, in order to generate new tissue for therapeutic purposes</a:t>
            </a:r>
            <a:endParaRPr/>
          </a:p>
          <a:p>
            <a:pPr indent="-342900" lvl="0" marL="342900" marR="0" rtl="0" algn="ctr">
              <a:lnSpc>
                <a:spcPct val="90000"/>
              </a:lnSpc>
              <a:spcBef>
                <a:spcPts val="360"/>
              </a:spcBef>
              <a:spcAft>
                <a:spcPts val="0"/>
              </a:spcAft>
              <a:buClr>
                <a:schemeClr val="accent2"/>
              </a:buClr>
              <a:buSzPts val="1800"/>
              <a:buFont typeface="Arial"/>
              <a:buNone/>
            </a:pPr>
            <a:r>
              <a:t/>
            </a:r>
            <a:endParaRPr b="0" i="0" sz="1800" u="none">
              <a:solidFill>
                <a:schemeClr val="accent2"/>
              </a:solidFill>
              <a:latin typeface="Arial"/>
              <a:ea typeface="Arial"/>
              <a:cs typeface="Arial"/>
              <a:sym typeface="Arial"/>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DFW Suggestions</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To be discussed at ESB Consensus Conference, Sorrento, Italy</a:t>
            </a:r>
            <a:endParaRPr/>
          </a:p>
          <a:p>
            <a:pPr indent="-342900" lvl="0" marL="342900" marR="0" rtl="0" algn="ctr">
              <a:lnSpc>
                <a:spcPct val="90000"/>
              </a:lnSpc>
              <a:spcBef>
                <a:spcPts val="36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September 2005, dfw@liv.ac.uk </a:t>
            </a:r>
            <a:endParaRPr/>
          </a:p>
          <a:p>
            <a:pPr indent="-342900" lvl="0" marL="342900" marR="0" rtl="0" algn="l">
              <a:lnSpc>
                <a:spcPct val="100000"/>
              </a:lnSpc>
              <a:spcBef>
                <a:spcPts val="360"/>
              </a:spcBef>
              <a:spcAft>
                <a:spcPts val="0"/>
              </a:spcAft>
              <a:buNone/>
            </a:pPr>
            <a:r>
              <a:t/>
            </a:r>
            <a:endParaRPr b="0" i="0" sz="1800" u="none">
              <a:solidFill>
                <a:schemeClr val="accent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CFF"/>
            </a:gs>
            <a:gs pos="100000">
              <a:srgbClr val="CCECFF"/>
            </a:gs>
          </a:gsLst>
          <a:lin ang="5400000" scaled="0"/>
        </a:gradFill>
      </p:bgPr>
    </p:bg>
    <p:spTree>
      <p:nvGrpSpPr>
        <p:cNvPr id="105" name="Shape 105"/>
        <p:cNvGrpSpPr/>
        <p:nvPr/>
      </p:nvGrpSpPr>
      <p:grpSpPr>
        <a:xfrm>
          <a:off x="0" y="0"/>
          <a:ext cx="0" cy="0"/>
          <a:chOff x="0" y="0"/>
          <a:chExt cx="0" cy="0"/>
        </a:xfrm>
      </p:grpSpPr>
      <p:pic>
        <p:nvPicPr>
          <p:cNvPr id="106" name="Google Shape;106;p14"/>
          <p:cNvPicPr preferRelativeResize="0"/>
          <p:nvPr/>
        </p:nvPicPr>
        <p:blipFill rotWithShape="1">
          <a:blip r:embed="rId3">
            <a:alphaModFix/>
          </a:blip>
          <a:srcRect b="0" l="0" r="0" t="0"/>
          <a:stretch/>
        </p:blipFill>
        <p:spPr>
          <a:xfrm>
            <a:off x="1979612" y="633412"/>
            <a:ext cx="5329237" cy="603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CC"/>
      </a:lt1>
      <a:dk2>
        <a:srgbClr val="808000"/>
      </a:dk2>
      <a:lt2>
        <a:srgbClr val="666633"/>
      </a:lt2>
      <a:accent1>
        <a:srgbClr val="339933"/>
      </a:accent1>
      <a:accent2>
        <a:srgbClr val="800000"/>
      </a:accent2>
      <a:accent3>
        <a:srgbClr val="FFFFCC"/>
      </a:accent3>
      <a:accent4>
        <a:srgbClr val="339933"/>
      </a:accent4>
      <a:accent5>
        <a:srgbClr val="800000"/>
      </a:accent5>
      <a:accent6>
        <a:srgbClr val="FFFFCC"/>
      </a:accent6>
      <a:hlink>
        <a:srgbClr val="0033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